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2" r:id="rId9"/>
    <p:sldId id="273" r:id="rId10"/>
    <p:sldId id="274" r:id="rId11"/>
    <p:sldId id="275" r:id="rId12"/>
    <p:sldId id="263" r:id="rId13"/>
    <p:sldId id="264" r:id="rId14"/>
    <p:sldId id="265" r:id="rId15"/>
    <p:sldId id="266" r:id="rId16"/>
    <p:sldId id="268" r:id="rId17"/>
    <p:sldId id="267" r:id="rId18"/>
    <p:sldId id="269" r:id="rId19"/>
    <p:sldId id="270" r:id="rId20"/>
    <p:sldId id="271" r:id="rId21"/>
    <p:sldId id="317" r:id="rId22"/>
    <p:sldId id="318" r:id="rId23"/>
    <p:sldId id="276" r:id="rId24"/>
    <p:sldId id="346" r:id="rId25"/>
    <p:sldId id="347" r:id="rId26"/>
    <p:sldId id="277" r:id="rId27"/>
    <p:sldId id="280" r:id="rId28"/>
    <p:sldId id="281" r:id="rId29"/>
    <p:sldId id="312" r:id="rId30"/>
    <p:sldId id="313" r:id="rId31"/>
    <p:sldId id="314" r:id="rId32"/>
    <p:sldId id="315" r:id="rId33"/>
    <p:sldId id="319" r:id="rId34"/>
    <p:sldId id="343" r:id="rId35"/>
    <p:sldId id="321" r:id="rId36"/>
    <p:sldId id="322" r:id="rId37"/>
    <p:sldId id="323" r:id="rId38"/>
    <p:sldId id="320" r:id="rId39"/>
    <p:sldId id="337" r:id="rId40"/>
    <p:sldId id="338" r:id="rId41"/>
    <p:sldId id="339" r:id="rId42"/>
    <p:sldId id="341" r:id="rId43"/>
    <p:sldId id="340" r:id="rId44"/>
    <p:sldId id="342" r:id="rId45"/>
    <p:sldId id="324" r:id="rId46"/>
    <p:sldId id="325" r:id="rId47"/>
    <p:sldId id="326" r:id="rId48"/>
    <p:sldId id="327" r:id="rId49"/>
    <p:sldId id="328" r:id="rId50"/>
    <p:sldId id="329" r:id="rId51"/>
    <p:sldId id="344" r:id="rId52"/>
    <p:sldId id="348" r:id="rId53"/>
    <p:sldId id="330" r:id="rId54"/>
    <p:sldId id="331" r:id="rId55"/>
    <p:sldId id="332" r:id="rId56"/>
    <p:sldId id="333" r:id="rId57"/>
    <p:sldId id="334" r:id="rId58"/>
    <p:sldId id="349" r:id="rId59"/>
    <p:sldId id="336" r:id="rId60"/>
    <p:sldId id="335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D8EA79-D5AE-491C-AF1E-51BE04B55E8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D8CC594-2B3E-4193-A9C1-154BE497BBAC}">
      <dgm:prSet/>
      <dgm:spPr/>
      <dgm:t>
        <a:bodyPr/>
        <a:lstStyle/>
        <a:p>
          <a:r>
            <a:rPr lang="en-US" b="1"/>
            <a:t>a filter is by an incredibly broad definition any medium through which a signal passes can be  regarded as a filter however we do not usually think about something as a filter unless it can modify  the signal in some way</a:t>
          </a:r>
          <a:endParaRPr lang="en-US"/>
        </a:p>
      </dgm:t>
    </dgm:pt>
    <dgm:pt modelId="{6BD01BAF-1B11-4619-BFB1-06D8D65DD270}" type="parTrans" cxnId="{D28999B6-EADD-433D-8AD4-C8588F0F261B}">
      <dgm:prSet/>
      <dgm:spPr/>
      <dgm:t>
        <a:bodyPr/>
        <a:lstStyle/>
        <a:p>
          <a:endParaRPr lang="en-US"/>
        </a:p>
      </dgm:t>
    </dgm:pt>
    <dgm:pt modelId="{D709D545-C7F0-4B26-975B-3C835D97A053}" type="sibTrans" cxnId="{D28999B6-EADD-433D-8AD4-C8588F0F261B}">
      <dgm:prSet phldrT="1" phldr="0"/>
      <dgm:spPr/>
      <dgm:t>
        <a:bodyPr/>
        <a:lstStyle/>
        <a:p>
          <a:endParaRPr lang="en-US"/>
        </a:p>
      </dgm:t>
    </dgm:pt>
    <dgm:pt modelId="{60B251DF-5072-45D3-9F02-769133A65652}">
      <dgm:prSet/>
      <dgm:spPr/>
      <dgm:t>
        <a:bodyPr/>
        <a:lstStyle/>
        <a:p>
          <a:r>
            <a:rPr lang="en-US" b="1"/>
            <a:t>Filters are used in many disciplines. For example, image processing makes heavy use of 2D filters,  where the input and output are images. You might use a filter every morning to make your coffee,  which filters out solids from liquid. In DSP,</a:t>
          </a:r>
          <a:endParaRPr lang="en-US"/>
        </a:p>
      </dgm:t>
    </dgm:pt>
    <dgm:pt modelId="{2E972E74-5240-455D-8733-645857FCB40A}" type="parTrans" cxnId="{C95BF579-FC6B-4BE3-BD07-DD88BAAA425F}">
      <dgm:prSet/>
      <dgm:spPr/>
      <dgm:t>
        <a:bodyPr/>
        <a:lstStyle/>
        <a:p>
          <a:endParaRPr lang="en-US"/>
        </a:p>
      </dgm:t>
    </dgm:pt>
    <dgm:pt modelId="{E0C31554-AA59-47C9-9CA8-9617F45C08E3}" type="sibTrans" cxnId="{C95BF579-FC6B-4BE3-BD07-DD88BAAA425F}">
      <dgm:prSet phldrT="2" phldr="0"/>
      <dgm:spPr/>
      <dgm:t>
        <a:bodyPr/>
        <a:lstStyle/>
        <a:p>
          <a:endParaRPr lang="en-US"/>
        </a:p>
      </dgm:t>
    </dgm:pt>
    <dgm:pt modelId="{A82790C2-AD57-4F25-B9D8-FD29A4D9CDD6}">
      <dgm:prSet/>
      <dgm:spPr/>
      <dgm:t>
        <a:bodyPr/>
        <a:lstStyle/>
        <a:p>
          <a:r>
            <a:rPr lang="en-US" b="1"/>
            <a:t>filters are primarily used for:</a:t>
          </a:r>
          <a:endParaRPr lang="en-US"/>
        </a:p>
      </dgm:t>
    </dgm:pt>
    <dgm:pt modelId="{B101F709-F245-4CFE-AE08-96ACAEDD7F2E}" type="parTrans" cxnId="{27856827-27C7-4F23-8191-61FC03592B5E}">
      <dgm:prSet/>
      <dgm:spPr/>
      <dgm:t>
        <a:bodyPr/>
        <a:lstStyle/>
        <a:p>
          <a:endParaRPr lang="en-US"/>
        </a:p>
      </dgm:t>
    </dgm:pt>
    <dgm:pt modelId="{5DBC5B1E-81A4-40C3-AEE0-E9C5E89CB6D9}" type="sibTrans" cxnId="{27856827-27C7-4F23-8191-61FC03592B5E}">
      <dgm:prSet phldrT="3" phldr="0"/>
      <dgm:spPr/>
      <dgm:t>
        <a:bodyPr/>
        <a:lstStyle/>
        <a:p>
          <a:endParaRPr lang="en-US"/>
        </a:p>
      </dgm:t>
    </dgm:pt>
    <dgm:pt modelId="{631716C7-D410-4B97-9BFD-4E71CDB15A91}">
      <dgm:prSet/>
      <dgm:spPr/>
      <dgm:t>
        <a:bodyPr/>
        <a:lstStyle/>
        <a:p>
          <a:r>
            <a:rPr lang="en-US" b="1" dirty="0"/>
            <a:t>Separation of signals that have been combined (e.g., extracting the signal you want)</a:t>
          </a:r>
          <a:endParaRPr lang="en-US" dirty="0"/>
        </a:p>
      </dgm:t>
    </dgm:pt>
    <dgm:pt modelId="{ED274327-329A-4C15-BD43-CFA0D8701ED5}" type="parTrans" cxnId="{C9659B3C-CE42-4393-946F-EAC32E39570D}">
      <dgm:prSet/>
      <dgm:spPr/>
      <dgm:t>
        <a:bodyPr/>
        <a:lstStyle/>
        <a:p>
          <a:endParaRPr lang="en-US"/>
        </a:p>
      </dgm:t>
    </dgm:pt>
    <dgm:pt modelId="{F11EE84A-DF6E-4C95-9D46-DD9D136A8672}" type="sibTrans" cxnId="{C9659B3C-CE42-4393-946F-EAC32E39570D}">
      <dgm:prSet/>
      <dgm:spPr/>
      <dgm:t>
        <a:bodyPr/>
        <a:lstStyle/>
        <a:p>
          <a:endParaRPr lang="en-US"/>
        </a:p>
      </dgm:t>
    </dgm:pt>
    <dgm:pt modelId="{0A5AB062-3590-4AF8-BEA3-11AB725B423A}">
      <dgm:prSet/>
      <dgm:spPr/>
      <dgm:t>
        <a:bodyPr/>
        <a:lstStyle/>
        <a:p>
          <a:r>
            <a:rPr lang="en-US" b="1" dirty="0"/>
            <a:t>Restoration of signals that have been distorted in some way (e.g., an audio equalizer is a filter)</a:t>
          </a:r>
          <a:endParaRPr lang="en-US" dirty="0"/>
        </a:p>
      </dgm:t>
    </dgm:pt>
    <dgm:pt modelId="{32C5DB03-F79E-46CC-934A-17869FF87841}" type="parTrans" cxnId="{8A0F5BD6-9E48-4EA2-AD6F-D909A8CECE79}">
      <dgm:prSet/>
      <dgm:spPr/>
      <dgm:t>
        <a:bodyPr/>
        <a:lstStyle/>
        <a:p>
          <a:endParaRPr lang="en-US"/>
        </a:p>
      </dgm:t>
    </dgm:pt>
    <dgm:pt modelId="{37D5FDCB-82F4-458A-8E85-29701329B0D1}" type="sibTrans" cxnId="{8A0F5BD6-9E48-4EA2-AD6F-D909A8CECE79}">
      <dgm:prSet/>
      <dgm:spPr/>
      <dgm:t>
        <a:bodyPr/>
        <a:lstStyle/>
        <a:p>
          <a:endParaRPr lang="en-US"/>
        </a:p>
      </dgm:t>
    </dgm:pt>
    <dgm:pt modelId="{14755A6D-6E66-4C8D-BA0B-EBE6547CDEB4}">
      <dgm:prSet/>
      <dgm:spPr/>
      <dgm:t>
        <a:bodyPr/>
        <a:lstStyle/>
        <a:p>
          <a:r>
            <a:rPr lang="en-US" b="1" dirty="0"/>
            <a:t>Removal of excess noise after receiving a signal</a:t>
          </a:r>
          <a:endParaRPr lang="en-US" dirty="0"/>
        </a:p>
      </dgm:t>
    </dgm:pt>
    <dgm:pt modelId="{48E15209-C64D-4133-98C3-0B86E89CC2F8}" type="parTrans" cxnId="{FFE64189-8A7B-424E-9C1A-75F200AED7A9}">
      <dgm:prSet/>
      <dgm:spPr/>
      <dgm:t>
        <a:bodyPr/>
        <a:lstStyle/>
        <a:p>
          <a:endParaRPr lang="en-US"/>
        </a:p>
      </dgm:t>
    </dgm:pt>
    <dgm:pt modelId="{6EAD258A-0A1C-480A-8E5B-A58A6FD647DA}" type="sibTrans" cxnId="{FFE64189-8A7B-424E-9C1A-75F200AED7A9}">
      <dgm:prSet/>
      <dgm:spPr/>
      <dgm:t>
        <a:bodyPr/>
        <a:lstStyle/>
        <a:p>
          <a:endParaRPr lang="en-US"/>
        </a:p>
      </dgm:t>
    </dgm:pt>
    <dgm:pt modelId="{23C3BB98-E43A-4DA8-A21B-52B28AFEBE78}" type="pres">
      <dgm:prSet presAssocID="{A2D8EA79-D5AE-491C-AF1E-51BE04B55E8D}" presName="Name0" presStyleCnt="0">
        <dgm:presLayoutVars>
          <dgm:dir/>
          <dgm:resizeHandles val="exact"/>
        </dgm:presLayoutVars>
      </dgm:prSet>
      <dgm:spPr/>
    </dgm:pt>
    <dgm:pt modelId="{FFDD8513-1591-4DCD-8E09-E0F7EDFBAEE8}" type="pres">
      <dgm:prSet presAssocID="{DD8CC594-2B3E-4193-A9C1-154BE497BBAC}" presName="node" presStyleLbl="node1" presStyleIdx="0" presStyleCnt="3">
        <dgm:presLayoutVars>
          <dgm:bulletEnabled val="1"/>
        </dgm:presLayoutVars>
      </dgm:prSet>
      <dgm:spPr/>
    </dgm:pt>
    <dgm:pt modelId="{C96BADB0-8DFF-4FAB-98EC-D02A1F0452FD}" type="pres">
      <dgm:prSet presAssocID="{D709D545-C7F0-4B26-975B-3C835D97A053}" presName="sibTrans" presStyleLbl="sibTrans2D1" presStyleIdx="0" presStyleCnt="2"/>
      <dgm:spPr/>
    </dgm:pt>
    <dgm:pt modelId="{3D941D2F-0902-486E-B1EC-2F5FE4E9D7DF}" type="pres">
      <dgm:prSet presAssocID="{D709D545-C7F0-4B26-975B-3C835D97A053}" presName="connectorText" presStyleLbl="sibTrans2D1" presStyleIdx="0" presStyleCnt="2"/>
      <dgm:spPr/>
    </dgm:pt>
    <dgm:pt modelId="{D8EC9824-C715-431D-B558-533EF18E4450}" type="pres">
      <dgm:prSet presAssocID="{60B251DF-5072-45D3-9F02-769133A65652}" presName="node" presStyleLbl="node1" presStyleIdx="1" presStyleCnt="3">
        <dgm:presLayoutVars>
          <dgm:bulletEnabled val="1"/>
        </dgm:presLayoutVars>
      </dgm:prSet>
      <dgm:spPr/>
    </dgm:pt>
    <dgm:pt modelId="{0745D4F3-5D3D-4260-9DE8-9A3C6524911B}" type="pres">
      <dgm:prSet presAssocID="{E0C31554-AA59-47C9-9CA8-9617F45C08E3}" presName="sibTrans" presStyleLbl="sibTrans2D1" presStyleIdx="1" presStyleCnt="2"/>
      <dgm:spPr/>
    </dgm:pt>
    <dgm:pt modelId="{3D5D879D-C016-4F6F-B3BB-1E7231497E62}" type="pres">
      <dgm:prSet presAssocID="{E0C31554-AA59-47C9-9CA8-9617F45C08E3}" presName="connectorText" presStyleLbl="sibTrans2D1" presStyleIdx="1" presStyleCnt="2"/>
      <dgm:spPr/>
    </dgm:pt>
    <dgm:pt modelId="{C15891B3-5FBF-4EF6-8DDD-1ED290109C74}" type="pres">
      <dgm:prSet presAssocID="{A82790C2-AD57-4F25-B9D8-FD29A4D9CDD6}" presName="node" presStyleLbl="node1" presStyleIdx="2" presStyleCnt="3">
        <dgm:presLayoutVars>
          <dgm:bulletEnabled val="1"/>
        </dgm:presLayoutVars>
      </dgm:prSet>
      <dgm:spPr/>
    </dgm:pt>
  </dgm:ptLst>
  <dgm:cxnLst>
    <dgm:cxn modelId="{9C179201-3931-4881-9905-9D2E2A76BA28}" type="presOf" srcId="{D709D545-C7F0-4B26-975B-3C835D97A053}" destId="{3D941D2F-0902-486E-B1EC-2F5FE4E9D7DF}" srcOrd="1" destOrd="0" presId="urn:microsoft.com/office/officeart/2005/8/layout/process1"/>
    <dgm:cxn modelId="{B6A34625-3B2D-4200-B9E7-62F60F64A30E}" type="presOf" srcId="{631716C7-D410-4B97-9BFD-4E71CDB15A91}" destId="{C15891B3-5FBF-4EF6-8DDD-1ED290109C74}" srcOrd="0" destOrd="1" presId="urn:microsoft.com/office/officeart/2005/8/layout/process1"/>
    <dgm:cxn modelId="{27856827-27C7-4F23-8191-61FC03592B5E}" srcId="{A2D8EA79-D5AE-491C-AF1E-51BE04B55E8D}" destId="{A82790C2-AD57-4F25-B9D8-FD29A4D9CDD6}" srcOrd="2" destOrd="0" parTransId="{B101F709-F245-4CFE-AE08-96ACAEDD7F2E}" sibTransId="{5DBC5B1E-81A4-40C3-AEE0-E9C5E89CB6D9}"/>
    <dgm:cxn modelId="{C9659B3C-CE42-4393-946F-EAC32E39570D}" srcId="{A82790C2-AD57-4F25-B9D8-FD29A4D9CDD6}" destId="{631716C7-D410-4B97-9BFD-4E71CDB15A91}" srcOrd="0" destOrd="0" parTransId="{ED274327-329A-4C15-BD43-CFA0D8701ED5}" sibTransId="{F11EE84A-DF6E-4C95-9D46-DD9D136A8672}"/>
    <dgm:cxn modelId="{5E79BC5F-19E4-4F59-81A6-ED449B4673CE}" type="presOf" srcId="{0A5AB062-3590-4AF8-BEA3-11AB725B423A}" destId="{C15891B3-5FBF-4EF6-8DDD-1ED290109C74}" srcOrd="0" destOrd="3" presId="urn:microsoft.com/office/officeart/2005/8/layout/process1"/>
    <dgm:cxn modelId="{30E2856D-5E83-407B-AF1E-3448E4F545D4}" type="presOf" srcId="{60B251DF-5072-45D3-9F02-769133A65652}" destId="{D8EC9824-C715-431D-B558-533EF18E4450}" srcOrd="0" destOrd="0" presId="urn:microsoft.com/office/officeart/2005/8/layout/process1"/>
    <dgm:cxn modelId="{C95BF579-FC6B-4BE3-BD07-DD88BAAA425F}" srcId="{A2D8EA79-D5AE-491C-AF1E-51BE04B55E8D}" destId="{60B251DF-5072-45D3-9F02-769133A65652}" srcOrd="1" destOrd="0" parTransId="{2E972E74-5240-455D-8733-645857FCB40A}" sibTransId="{E0C31554-AA59-47C9-9CA8-9617F45C08E3}"/>
    <dgm:cxn modelId="{76958B7B-550A-4A35-81E6-F524735F3A5C}" type="presOf" srcId="{14755A6D-6E66-4C8D-BA0B-EBE6547CDEB4}" destId="{C15891B3-5FBF-4EF6-8DDD-1ED290109C74}" srcOrd="0" destOrd="2" presId="urn:microsoft.com/office/officeart/2005/8/layout/process1"/>
    <dgm:cxn modelId="{FFE64189-8A7B-424E-9C1A-75F200AED7A9}" srcId="{A82790C2-AD57-4F25-B9D8-FD29A4D9CDD6}" destId="{14755A6D-6E66-4C8D-BA0B-EBE6547CDEB4}" srcOrd="1" destOrd="0" parTransId="{48E15209-C64D-4133-98C3-0B86E89CC2F8}" sibTransId="{6EAD258A-0A1C-480A-8E5B-A58A6FD647DA}"/>
    <dgm:cxn modelId="{77B1878B-B0A0-490E-8422-9ADAA0D73CA2}" type="presOf" srcId="{D709D545-C7F0-4B26-975B-3C835D97A053}" destId="{C96BADB0-8DFF-4FAB-98EC-D02A1F0452FD}" srcOrd="0" destOrd="0" presId="urn:microsoft.com/office/officeart/2005/8/layout/process1"/>
    <dgm:cxn modelId="{94AD8396-3609-4558-8AD1-042BBAF9497F}" type="presOf" srcId="{E0C31554-AA59-47C9-9CA8-9617F45C08E3}" destId="{3D5D879D-C016-4F6F-B3BB-1E7231497E62}" srcOrd="1" destOrd="0" presId="urn:microsoft.com/office/officeart/2005/8/layout/process1"/>
    <dgm:cxn modelId="{FC75EAAF-B102-4A41-AA48-790446146907}" type="presOf" srcId="{DD8CC594-2B3E-4193-A9C1-154BE497BBAC}" destId="{FFDD8513-1591-4DCD-8E09-E0F7EDFBAEE8}" srcOrd="0" destOrd="0" presId="urn:microsoft.com/office/officeart/2005/8/layout/process1"/>
    <dgm:cxn modelId="{D28999B6-EADD-433D-8AD4-C8588F0F261B}" srcId="{A2D8EA79-D5AE-491C-AF1E-51BE04B55E8D}" destId="{DD8CC594-2B3E-4193-A9C1-154BE497BBAC}" srcOrd="0" destOrd="0" parTransId="{6BD01BAF-1B11-4619-BFB1-06D8D65DD270}" sibTransId="{D709D545-C7F0-4B26-975B-3C835D97A053}"/>
    <dgm:cxn modelId="{75A998B8-2D8D-4C2F-9F26-B6D43F02813F}" type="presOf" srcId="{A82790C2-AD57-4F25-B9D8-FD29A4D9CDD6}" destId="{C15891B3-5FBF-4EF6-8DDD-1ED290109C74}" srcOrd="0" destOrd="0" presId="urn:microsoft.com/office/officeart/2005/8/layout/process1"/>
    <dgm:cxn modelId="{8A0F5BD6-9E48-4EA2-AD6F-D909A8CECE79}" srcId="{A82790C2-AD57-4F25-B9D8-FD29A4D9CDD6}" destId="{0A5AB062-3590-4AF8-BEA3-11AB725B423A}" srcOrd="2" destOrd="0" parTransId="{32C5DB03-F79E-46CC-934A-17869FF87841}" sibTransId="{37D5FDCB-82F4-458A-8E85-29701329B0D1}"/>
    <dgm:cxn modelId="{5BE459DE-FA82-4C6B-8A62-0ADA592438EC}" type="presOf" srcId="{E0C31554-AA59-47C9-9CA8-9617F45C08E3}" destId="{0745D4F3-5D3D-4260-9DE8-9A3C6524911B}" srcOrd="0" destOrd="0" presId="urn:microsoft.com/office/officeart/2005/8/layout/process1"/>
    <dgm:cxn modelId="{6B6277F9-D8C0-4DFB-BBCB-AA22E22067E6}" type="presOf" srcId="{A2D8EA79-D5AE-491C-AF1E-51BE04B55E8D}" destId="{23C3BB98-E43A-4DA8-A21B-52B28AFEBE78}" srcOrd="0" destOrd="0" presId="urn:microsoft.com/office/officeart/2005/8/layout/process1"/>
    <dgm:cxn modelId="{76DC2E9C-87E1-4D1C-986A-0BF30BC3F627}" type="presParOf" srcId="{23C3BB98-E43A-4DA8-A21B-52B28AFEBE78}" destId="{FFDD8513-1591-4DCD-8E09-E0F7EDFBAEE8}" srcOrd="0" destOrd="0" presId="urn:microsoft.com/office/officeart/2005/8/layout/process1"/>
    <dgm:cxn modelId="{D0B9F14D-D5AA-4C39-9E0C-C03D0592019B}" type="presParOf" srcId="{23C3BB98-E43A-4DA8-A21B-52B28AFEBE78}" destId="{C96BADB0-8DFF-4FAB-98EC-D02A1F0452FD}" srcOrd="1" destOrd="0" presId="urn:microsoft.com/office/officeart/2005/8/layout/process1"/>
    <dgm:cxn modelId="{BF8B30B1-3700-4F6E-95B6-412128273107}" type="presParOf" srcId="{C96BADB0-8DFF-4FAB-98EC-D02A1F0452FD}" destId="{3D941D2F-0902-486E-B1EC-2F5FE4E9D7DF}" srcOrd="0" destOrd="0" presId="urn:microsoft.com/office/officeart/2005/8/layout/process1"/>
    <dgm:cxn modelId="{E1603BF6-ED24-4C55-80CD-0E0D78FE77C3}" type="presParOf" srcId="{23C3BB98-E43A-4DA8-A21B-52B28AFEBE78}" destId="{D8EC9824-C715-431D-B558-533EF18E4450}" srcOrd="2" destOrd="0" presId="urn:microsoft.com/office/officeart/2005/8/layout/process1"/>
    <dgm:cxn modelId="{2DD6F6CC-BD10-49D6-BEEF-A196FE7945AF}" type="presParOf" srcId="{23C3BB98-E43A-4DA8-A21B-52B28AFEBE78}" destId="{0745D4F3-5D3D-4260-9DE8-9A3C6524911B}" srcOrd="3" destOrd="0" presId="urn:microsoft.com/office/officeart/2005/8/layout/process1"/>
    <dgm:cxn modelId="{28513175-3AFE-46E4-BE7B-41E2F03F04F3}" type="presParOf" srcId="{0745D4F3-5D3D-4260-9DE8-9A3C6524911B}" destId="{3D5D879D-C016-4F6F-B3BB-1E7231497E62}" srcOrd="0" destOrd="0" presId="urn:microsoft.com/office/officeart/2005/8/layout/process1"/>
    <dgm:cxn modelId="{1CEBF1CB-3527-4D63-8A79-11D145B179BB}" type="presParOf" srcId="{23C3BB98-E43A-4DA8-A21B-52B28AFEBE78}" destId="{C15891B3-5FBF-4EF6-8DDD-1ED290109C7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3ACB98-6A9A-44DD-80FB-08F74218C66D}" type="doc">
      <dgm:prSet loTypeId="urn:microsoft.com/office/officeart/2018/5/layout/IconLeaf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B2C6F9-9701-4E10-8755-52E7063B7BE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In the case of the low-pass fEach filter permits certain frequencies to remain from a  signal while blocking other frequencies. The range of  frequencies a filter lets through is known as the  “passband”, and “stopband” refers to what is blocked.</a:t>
          </a:r>
          <a:endParaRPr lang="en-US"/>
        </a:p>
      </dgm:t>
    </dgm:pt>
    <dgm:pt modelId="{115E44D7-38C4-4915-AA23-BC9E6F79E894}" type="parTrans" cxnId="{6E93D877-35A1-4EB8-98B5-ABDBAADD3B6C}">
      <dgm:prSet/>
      <dgm:spPr/>
      <dgm:t>
        <a:bodyPr/>
        <a:lstStyle/>
        <a:p>
          <a:endParaRPr lang="en-US"/>
        </a:p>
      </dgm:t>
    </dgm:pt>
    <dgm:pt modelId="{D24F17AA-1988-4593-A6C2-7C7DA3CED91A}" type="sibTrans" cxnId="{6E93D877-35A1-4EB8-98B5-ABDBAADD3B6C}">
      <dgm:prSet/>
      <dgm:spPr/>
      <dgm:t>
        <a:bodyPr/>
        <a:lstStyle/>
        <a:p>
          <a:endParaRPr lang="en-US"/>
        </a:p>
      </dgm:t>
    </dgm:pt>
    <dgm:pt modelId="{6DB1D6B5-8F8D-4CD2-AD11-5ED91810E7C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ilter, it passes low  frequencies and stops high frequencies, so 0 Hz will  always be in the passband. For a high-pass and band-  pass filter, 0 Hz will always be in the stopband.</a:t>
          </a:r>
          <a:endParaRPr lang="en-US"/>
        </a:p>
      </dgm:t>
    </dgm:pt>
    <dgm:pt modelId="{8C7803E0-CD35-4DEA-958F-EAA6112A20AC}" type="parTrans" cxnId="{CAB6F46B-F9FD-4721-9D4D-098D1A9B7BE8}">
      <dgm:prSet/>
      <dgm:spPr/>
      <dgm:t>
        <a:bodyPr/>
        <a:lstStyle/>
        <a:p>
          <a:endParaRPr lang="en-US"/>
        </a:p>
      </dgm:t>
    </dgm:pt>
    <dgm:pt modelId="{0DB9E742-D267-4C11-AF6E-D0C67936197D}" type="sibTrans" cxnId="{CAB6F46B-F9FD-4721-9D4D-098D1A9B7BE8}">
      <dgm:prSet/>
      <dgm:spPr/>
      <dgm:t>
        <a:bodyPr/>
        <a:lstStyle/>
        <a:p>
          <a:endParaRPr lang="en-US"/>
        </a:p>
      </dgm:t>
    </dgm:pt>
    <dgm:pt modelId="{3ED3B725-82B5-4DD4-A53B-FE77C7148144}">
      <dgm:prSet/>
      <dgm:spPr/>
    </dgm:pt>
    <dgm:pt modelId="{92CD7770-08EB-440D-A049-A242E61731D5}" type="parTrans" cxnId="{4FCD0C5C-1C49-41E6-A7C7-5045122E2F67}">
      <dgm:prSet/>
      <dgm:spPr/>
      <dgm:t>
        <a:bodyPr/>
        <a:lstStyle/>
        <a:p>
          <a:endParaRPr lang="en-US"/>
        </a:p>
      </dgm:t>
    </dgm:pt>
    <dgm:pt modelId="{EE5E858D-AE63-400C-843B-EC18087E4F08}" type="sibTrans" cxnId="{4FCD0C5C-1C49-41E6-A7C7-5045122E2F67}">
      <dgm:prSet/>
      <dgm:spPr/>
      <dgm:t>
        <a:bodyPr/>
        <a:lstStyle/>
        <a:p>
          <a:endParaRPr lang="en-US"/>
        </a:p>
      </dgm:t>
    </dgm:pt>
    <dgm:pt modelId="{FA437C83-82A3-4E1B-941D-2A8506DD2D3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‘’Transition width’’, also measured in Hz, instructs  the filter how quickly it has to go between the  passband and stopband since an instant transition  is impossible.</a:t>
          </a:r>
          <a:endParaRPr lang="en-US"/>
        </a:p>
      </dgm:t>
    </dgm:pt>
    <dgm:pt modelId="{27345FA0-0987-485B-90D0-330D409228A1}" type="parTrans" cxnId="{ED88272B-250D-496E-A0F3-5123551C5025}">
      <dgm:prSet/>
      <dgm:spPr/>
      <dgm:t>
        <a:bodyPr/>
        <a:lstStyle/>
        <a:p>
          <a:endParaRPr lang="en-US"/>
        </a:p>
      </dgm:t>
    </dgm:pt>
    <dgm:pt modelId="{72380466-31A6-4F3C-91B1-1577613DB70E}" type="sibTrans" cxnId="{ED88272B-250D-496E-A0F3-5123551C5025}">
      <dgm:prSet/>
      <dgm:spPr/>
      <dgm:t>
        <a:bodyPr/>
        <a:lstStyle/>
        <a:p>
          <a:endParaRPr lang="en-US"/>
        </a:p>
      </dgm:t>
    </dgm:pt>
    <dgm:pt modelId="{E961C140-6BC1-44B1-B94D-22FF8CF036DF}" type="pres">
      <dgm:prSet presAssocID="{053ACB98-6A9A-44DD-80FB-08F74218C66D}" presName="root" presStyleCnt="0">
        <dgm:presLayoutVars>
          <dgm:dir/>
          <dgm:resizeHandles val="exact"/>
        </dgm:presLayoutVars>
      </dgm:prSet>
      <dgm:spPr/>
    </dgm:pt>
    <dgm:pt modelId="{CDAD16A1-2121-4C1C-B2ED-7F481EBBD5DC}" type="pres">
      <dgm:prSet presAssocID="{17B2C6F9-9701-4E10-8755-52E7063B7BEA}" presName="compNode" presStyleCnt="0"/>
      <dgm:spPr/>
    </dgm:pt>
    <dgm:pt modelId="{95ECC132-44FB-4819-BC2D-8712E98AA5F3}" type="pres">
      <dgm:prSet presAssocID="{17B2C6F9-9701-4E10-8755-52E7063B7BEA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37B939F2-1C29-46D9-9000-7B2768624C45}" type="pres">
      <dgm:prSet presAssocID="{17B2C6F9-9701-4E10-8755-52E7063B7BE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9929543B-21B4-4562-9287-7ADDC6B154D7}" type="pres">
      <dgm:prSet presAssocID="{17B2C6F9-9701-4E10-8755-52E7063B7BEA}" presName="spaceRect" presStyleCnt="0"/>
      <dgm:spPr/>
    </dgm:pt>
    <dgm:pt modelId="{E5846AFA-6236-4ADC-88DC-2287EA8E57FE}" type="pres">
      <dgm:prSet presAssocID="{17B2C6F9-9701-4E10-8755-52E7063B7BEA}" presName="textRect" presStyleLbl="revTx" presStyleIdx="0" presStyleCnt="3">
        <dgm:presLayoutVars>
          <dgm:chMax val="1"/>
          <dgm:chPref val="1"/>
        </dgm:presLayoutVars>
      </dgm:prSet>
      <dgm:spPr/>
    </dgm:pt>
    <dgm:pt modelId="{946E2169-6957-489A-8313-082DE9DF189B}" type="pres">
      <dgm:prSet presAssocID="{D24F17AA-1988-4593-A6C2-7C7DA3CED91A}" presName="sibTrans" presStyleCnt="0"/>
      <dgm:spPr/>
    </dgm:pt>
    <dgm:pt modelId="{56493721-459B-4348-B232-8670CFF22D90}" type="pres">
      <dgm:prSet presAssocID="{6DB1D6B5-8F8D-4CD2-AD11-5ED91810E7C9}" presName="compNode" presStyleCnt="0"/>
      <dgm:spPr/>
    </dgm:pt>
    <dgm:pt modelId="{29E0E4F4-C09B-474A-B683-2137589039F7}" type="pres">
      <dgm:prSet presAssocID="{6DB1D6B5-8F8D-4CD2-AD11-5ED91810E7C9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C2E4E72A-CB20-4D62-B2BE-C1D704A43AC7}" type="pres">
      <dgm:prSet presAssocID="{6DB1D6B5-8F8D-4CD2-AD11-5ED91810E7C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Xylophone"/>
        </a:ext>
      </dgm:extLst>
    </dgm:pt>
    <dgm:pt modelId="{50829B86-D1AD-4FA6-A083-859437F9049D}" type="pres">
      <dgm:prSet presAssocID="{6DB1D6B5-8F8D-4CD2-AD11-5ED91810E7C9}" presName="spaceRect" presStyleCnt="0"/>
      <dgm:spPr/>
    </dgm:pt>
    <dgm:pt modelId="{0E64E83D-F5A4-404C-B44F-0335791E7033}" type="pres">
      <dgm:prSet presAssocID="{6DB1D6B5-8F8D-4CD2-AD11-5ED91810E7C9}" presName="textRect" presStyleLbl="revTx" presStyleIdx="1" presStyleCnt="3">
        <dgm:presLayoutVars>
          <dgm:chMax val="1"/>
          <dgm:chPref val="1"/>
        </dgm:presLayoutVars>
      </dgm:prSet>
      <dgm:spPr/>
    </dgm:pt>
    <dgm:pt modelId="{0F6B55C9-7BA4-4C82-8CA8-51CB80F165A0}" type="pres">
      <dgm:prSet presAssocID="{0DB9E742-D267-4C11-AF6E-D0C67936197D}" presName="sibTrans" presStyleCnt="0"/>
      <dgm:spPr/>
    </dgm:pt>
    <dgm:pt modelId="{6D0E15D8-04A6-4AC0-A3D3-DE06B3B36563}" type="pres">
      <dgm:prSet presAssocID="{FA437C83-82A3-4E1B-941D-2A8506DD2D39}" presName="compNode" presStyleCnt="0"/>
      <dgm:spPr/>
    </dgm:pt>
    <dgm:pt modelId="{7369E96F-AB2F-4E0A-862D-E51CD904F8F3}" type="pres">
      <dgm:prSet presAssocID="{FA437C83-82A3-4E1B-941D-2A8506DD2D39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6268CD68-465F-48AC-AC20-0D70EBD52452}" type="pres">
      <dgm:prSet presAssocID="{FA437C83-82A3-4E1B-941D-2A8506DD2D3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ECB6D3CD-4185-4646-B045-7E85F8A98D92}" type="pres">
      <dgm:prSet presAssocID="{FA437C83-82A3-4E1B-941D-2A8506DD2D39}" presName="spaceRect" presStyleCnt="0"/>
      <dgm:spPr/>
    </dgm:pt>
    <dgm:pt modelId="{C25AB4CD-CFE2-431F-8F9C-B8A98125F8EE}" type="pres">
      <dgm:prSet presAssocID="{FA437C83-82A3-4E1B-941D-2A8506DD2D3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43BA223-0F32-4AFD-9A0C-9A4C15BBED9E}" type="presOf" srcId="{FA437C83-82A3-4E1B-941D-2A8506DD2D39}" destId="{C25AB4CD-CFE2-431F-8F9C-B8A98125F8EE}" srcOrd="0" destOrd="0" presId="urn:microsoft.com/office/officeart/2018/5/layout/IconLeafLabelList"/>
    <dgm:cxn modelId="{ED88272B-250D-496E-A0F3-5123551C5025}" srcId="{053ACB98-6A9A-44DD-80FB-08F74218C66D}" destId="{FA437C83-82A3-4E1B-941D-2A8506DD2D39}" srcOrd="2" destOrd="0" parTransId="{27345FA0-0987-485B-90D0-330D409228A1}" sibTransId="{72380466-31A6-4F3C-91B1-1577613DB70E}"/>
    <dgm:cxn modelId="{1BDF9937-8C10-4DC0-9E51-003365497734}" type="presOf" srcId="{053ACB98-6A9A-44DD-80FB-08F74218C66D}" destId="{E961C140-6BC1-44B1-B94D-22FF8CF036DF}" srcOrd="0" destOrd="0" presId="urn:microsoft.com/office/officeart/2018/5/layout/IconLeafLabelList"/>
    <dgm:cxn modelId="{4FCD0C5C-1C49-41E6-A7C7-5045122E2F67}" srcId="{6DB1D6B5-8F8D-4CD2-AD11-5ED91810E7C9}" destId="{3ED3B725-82B5-4DD4-A53B-FE77C7148144}" srcOrd="0" destOrd="0" parTransId="{92CD7770-08EB-440D-A049-A242E61731D5}" sibTransId="{EE5E858D-AE63-400C-843B-EC18087E4F08}"/>
    <dgm:cxn modelId="{CAB6F46B-F9FD-4721-9D4D-098D1A9B7BE8}" srcId="{053ACB98-6A9A-44DD-80FB-08F74218C66D}" destId="{6DB1D6B5-8F8D-4CD2-AD11-5ED91810E7C9}" srcOrd="1" destOrd="0" parTransId="{8C7803E0-CD35-4DEA-958F-EAA6112A20AC}" sibTransId="{0DB9E742-D267-4C11-AF6E-D0C67936197D}"/>
    <dgm:cxn modelId="{6E93D877-35A1-4EB8-98B5-ABDBAADD3B6C}" srcId="{053ACB98-6A9A-44DD-80FB-08F74218C66D}" destId="{17B2C6F9-9701-4E10-8755-52E7063B7BEA}" srcOrd="0" destOrd="0" parTransId="{115E44D7-38C4-4915-AA23-BC9E6F79E894}" sibTransId="{D24F17AA-1988-4593-A6C2-7C7DA3CED91A}"/>
    <dgm:cxn modelId="{2A88DE8E-66D3-4B8C-A28C-187F66047652}" type="presOf" srcId="{17B2C6F9-9701-4E10-8755-52E7063B7BEA}" destId="{E5846AFA-6236-4ADC-88DC-2287EA8E57FE}" srcOrd="0" destOrd="0" presId="urn:microsoft.com/office/officeart/2018/5/layout/IconLeafLabelList"/>
    <dgm:cxn modelId="{A1AE1DE5-1947-4729-97D2-28ECA99805F7}" type="presOf" srcId="{6DB1D6B5-8F8D-4CD2-AD11-5ED91810E7C9}" destId="{0E64E83D-F5A4-404C-B44F-0335791E7033}" srcOrd="0" destOrd="0" presId="urn:microsoft.com/office/officeart/2018/5/layout/IconLeafLabelList"/>
    <dgm:cxn modelId="{16EB2131-2163-4D01-8BD2-C5079FD57C59}" type="presParOf" srcId="{E961C140-6BC1-44B1-B94D-22FF8CF036DF}" destId="{CDAD16A1-2121-4C1C-B2ED-7F481EBBD5DC}" srcOrd="0" destOrd="0" presId="urn:microsoft.com/office/officeart/2018/5/layout/IconLeafLabelList"/>
    <dgm:cxn modelId="{D0D7A0C2-B070-4B6C-A269-32607E59F488}" type="presParOf" srcId="{CDAD16A1-2121-4C1C-B2ED-7F481EBBD5DC}" destId="{95ECC132-44FB-4819-BC2D-8712E98AA5F3}" srcOrd="0" destOrd="0" presId="urn:microsoft.com/office/officeart/2018/5/layout/IconLeafLabelList"/>
    <dgm:cxn modelId="{78FEC204-CEC1-4AF0-BF11-DE82FC6DF138}" type="presParOf" srcId="{CDAD16A1-2121-4C1C-B2ED-7F481EBBD5DC}" destId="{37B939F2-1C29-46D9-9000-7B2768624C45}" srcOrd="1" destOrd="0" presId="urn:microsoft.com/office/officeart/2018/5/layout/IconLeafLabelList"/>
    <dgm:cxn modelId="{E499475A-B800-4A7C-8D53-7034EACFA8CC}" type="presParOf" srcId="{CDAD16A1-2121-4C1C-B2ED-7F481EBBD5DC}" destId="{9929543B-21B4-4562-9287-7ADDC6B154D7}" srcOrd="2" destOrd="0" presId="urn:microsoft.com/office/officeart/2018/5/layout/IconLeafLabelList"/>
    <dgm:cxn modelId="{CE4ED6B0-7C61-4604-9F61-4A8787A5848B}" type="presParOf" srcId="{CDAD16A1-2121-4C1C-B2ED-7F481EBBD5DC}" destId="{E5846AFA-6236-4ADC-88DC-2287EA8E57FE}" srcOrd="3" destOrd="0" presId="urn:microsoft.com/office/officeart/2018/5/layout/IconLeafLabelList"/>
    <dgm:cxn modelId="{A162B85F-722C-409F-B2D5-7F241E6A8BE8}" type="presParOf" srcId="{E961C140-6BC1-44B1-B94D-22FF8CF036DF}" destId="{946E2169-6957-489A-8313-082DE9DF189B}" srcOrd="1" destOrd="0" presId="urn:microsoft.com/office/officeart/2018/5/layout/IconLeafLabelList"/>
    <dgm:cxn modelId="{C9760187-3C39-4D7D-8DAB-BD2F691A03E5}" type="presParOf" srcId="{E961C140-6BC1-44B1-B94D-22FF8CF036DF}" destId="{56493721-459B-4348-B232-8670CFF22D90}" srcOrd="2" destOrd="0" presId="urn:microsoft.com/office/officeart/2018/5/layout/IconLeafLabelList"/>
    <dgm:cxn modelId="{59172039-0F78-4A95-ACE5-EB344621675B}" type="presParOf" srcId="{56493721-459B-4348-B232-8670CFF22D90}" destId="{29E0E4F4-C09B-474A-B683-2137589039F7}" srcOrd="0" destOrd="0" presId="urn:microsoft.com/office/officeart/2018/5/layout/IconLeafLabelList"/>
    <dgm:cxn modelId="{7D51028F-1BF6-43A6-9330-95011AEACDEE}" type="presParOf" srcId="{56493721-459B-4348-B232-8670CFF22D90}" destId="{C2E4E72A-CB20-4D62-B2BE-C1D704A43AC7}" srcOrd="1" destOrd="0" presId="urn:microsoft.com/office/officeart/2018/5/layout/IconLeafLabelList"/>
    <dgm:cxn modelId="{BE42E23D-DCCC-4A15-A07F-FABBA1FAD436}" type="presParOf" srcId="{56493721-459B-4348-B232-8670CFF22D90}" destId="{50829B86-D1AD-4FA6-A083-859437F9049D}" srcOrd="2" destOrd="0" presId="urn:microsoft.com/office/officeart/2018/5/layout/IconLeafLabelList"/>
    <dgm:cxn modelId="{DAC1C7C3-C482-474B-9DA9-0E591A25F341}" type="presParOf" srcId="{56493721-459B-4348-B232-8670CFF22D90}" destId="{0E64E83D-F5A4-404C-B44F-0335791E7033}" srcOrd="3" destOrd="0" presId="urn:microsoft.com/office/officeart/2018/5/layout/IconLeafLabelList"/>
    <dgm:cxn modelId="{7FE59869-9C08-4C46-90CB-2DB9E4AF836B}" type="presParOf" srcId="{E961C140-6BC1-44B1-B94D-22FF8CF036DF}" destId="{0F6B55C9-7BA4-4C82-8CA8-51CB80F165A0}" srcOrd="3" destOrd="0" presId="urn:microsoft.com/office/officeart/2018/5/layout/IconLeafLabelList"/>
    <dgm:cxn modelId="{F9A9A3B5-731E-4B91-8789-9B951CFDD0B7}" type="presParOf" srcId="{E961C140-6BC1-44B1-B94D-22FF8CF036DF}" destId="{6D0E15D8-04A6-4AC0-A3D3-DE06B3B36563}" srcOrd="4" destOrd="0" presId="urn:microsoft.com/office/officeart/2018/5/layout/IconLeafLabelList"/>
    <dgm:cxn modelId="{230C9ACA-5942-4061-A37D-390780553FBB}" type="presParOf" srcId="{6D0E15D8-04A6-4AC0-A3D3-DE06B3B36563}" destId="{7369E96F-AB2F-4E0A-862D-E51CD904F8F3}" srcOrd="0" destOrd="0" presId="urn:microsoft.com/office/officeart/2018/5/layout/IconLeafLabelList"/>
    <dgm:cxn modelId="{97E52433-7FE5-4E8E-8927-EBF47E24A39B}" type="presParOf" srcId="{6D0E15D8-04A6-4AC0-A3D3-DE06B3B36563}" destId="{6268CD68-465F-48AC-AC20-0D70EBD52452}" srcOrd="1" destOrd="0" presId="urn:microsoft.com/office/officeart/2018/5/layout/IconLeafLabelList"/>
    <dgm:cxn modelId="{FD27C857-F93F-4701-9F76-FCE4D18FBA24}" type="presParOf" srcId="{6D0E15D8-04A6-4AC0-A3D3-DE06B3B36563}" destId="{ECB6D3CD-4185-4646-B045-7E85F8A98D92}" srcOrd="2" destOrd="0" presId="urn:microsoft.com/office/officeart/2018/5/layout/IconLeafLabelList"/>
    <dgm:cxn modelId="{1752F22B-61FF-487B-9541-26A7231E0282}" type="presParOf" srcId="{6D0E15D8-04A6-4AC0-A3D3-DE06B3B36563}" destId="{C25AB4CD-CFE2-431F-8F9C-B8A98125F8EE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DD8513-1591-4DCD-8E09-E0F7EDFBAEE8}">
      <dsp:nvSpPr>
        <dsp:cNvPr id="0" name=""/>
        <dsp:cNvSpPr/>
      </dsp:nvSpPr>
      <dsp:spPr>
        <a:xfrm>
          <a:off x="9204" y="378236"/>
          <a:ext cx="2751055" cy="3340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a filter is by an incredibly broad definition any medium through which a signal passes can be  regarded as a filter however we do not usually think about something as a filter unless it can modify  the signal in some way</a:t>
          </a:r>
          <a:endParaRPr lang="en-US" sz="1800" kern="1200"/>
        </a:p>
      </dsp:txBody>
      <dsp:txXfrm>
        <a:off x="89780" y="458812"/>
        <a:ext cx="2589903" cy="3179607"/>
      </dsp:txXfrm>
    </dsp:sp>
    <dsp:sp modelId="{C96BADB0-8DFF-4FAB-98EC-D02A1F0452FD}">
      <dsp:nvSpPr>
        <dsp:cNvPr id="0" name=""/>
        <dsp:cNvSpPr/>
      </dsp:nvSpPr>
      <dsp:spPr>
        <a:xfrm>
          <a:off x="3035365" y="1707485"/>
          <a:ext cx="583223" cy="6822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035365" y="1843937"/>
        <a:ext cx="408256" cy="409357"/>
      </dsp:txXfrm>
    </dsp:sp>
    <dsp:sp modelId="{D8EC9824-C715-431D-B558-533EF18E4450}">
      <dsp:nvSpPr>
        <dsp:cNvPr id="0" name=""/>
        <dsp:cNvSpPr/>
      </dsp:nvSpPr>
      <dsp:spPr>
        <a:xfrm>
          <a:off x="3860682" y="378236"/>
          <a:ext cx="2751055" cy="3340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Filters are used in many disciplines. For example, image processing makes heavy use of 2D filters,  where the input and output are images. You might use a filter every morning to make your coffee,  which filters out solids from liquid. In DSP,</a:t>
          </a:r>
          <a:endParaRPr lang="en-US" sz="1800" kern="1200"/>
        </a:p>
      </dsp:txBody>
      <dsp:txXfrm>
        <a:off x="3941258" y="458812"/>
        <a:ext cx="2589903" cy="3179607"/>
      </dsp:txXfrm>
    </dsp:sp>
    <dsp:sp modelId="{0745D4F3-5D3D-4260-9DE8-9A3C6524911B}">
      <dsp:nvSpPr>
        <dsp:cNvPr id="0" name=""/>
        <dsp:cNvSpPr/>
      </dsp:nvSpPr>
      <dsp:spPr>
        <a:xfrm>
          <a:off x="6886843" y="1707485"/>
          <a:ext cx="583223" cy="6822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886843" y="1843937"/>
        <a:ext cx="408256" cy="409357"/>
      </dsp:txXfrm>
    </dsp:sp>
    <dsp:sp modelId="{C15891B3-5FBF-4EF6-8DDD-1ED290109C74}">
      <dsp:nvSpPr>
        <dsp:cNvPr id="0" name=""/>
        <dsp:cNvSpPr/>
      </dsp:nvSpPr>
      <dsp:spPr>
        <a:xfrm>
          <a:off x="7712160" y="378236"/>
          <a:ext cx="2751055" cy="3340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filters are primarily used for:</a:t>
          </a:r>
          <a:endParaRPr lang="en-US" sz="18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Separation of signals that have been combined (e.g., extracting the signal you want)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Removal of excess noise after receiving a signal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Restoration of signals that have been distorted in some way (e.g., an audio equalizer is a filter)</a:t>
          </a:r>
          <a:endParaRPr lang="en-US" sz="1400" kern="1200" dirty="0"/>
        </a:p>
      </dsp:txBody>
      <dsp:txXfrm>
        <a:off x="7792736" y="458812"/>
        <a:ext cx="2589903" cy="31796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ECC132-44FB-4819-BC2D-8712E98AA5F3}">
      <dsp:nvSpPr>
        <dsp:cNvPr id="0" name=""/>
        <dsp:cNvSpPr/>
      </dsp:nvSpPr>
      <dsp:spPr>
        <a:xfrm>
          <a:off x="314386" y="706656"/>
          <a:ext cx="983267" cy="983267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B939F2-1C29-46D9-9000-7B2768624C45}">
      <dsp:nvSpPr>
        <dsp:cNvPr id="0" name=""/>
        <dsp:cNvSpPr/>
      </dsp:nvSpPr>
      <dsp:spPr>
        <a:xfrm>
          <a:off x="523935" y="916205"/>
          <a:ext cx="564169" cy="5641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846AFA-6236-4ADC-88DC-2287EA8E57FE}">
      <dsp:nvSpPr>
        <dsp:cNvPr id="0" name=""/>
        <dsp:cNvSpPr/>
      </dsp:nvSpPr>
      <dsp:spPr>
        <a:xfrm>
          <a:off x="63" y="1996188"/>
          <a:ext cx="1611914" cy="18537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In the case of the low-pass fEach filter permits certain frequencies to remain from a  signal while blocking other frequencies. The range of  frequencies a filter lets through is known as the  “passband”, and “stopband” refers to what is blocked.</a:t>
          </a:r>
          <a:endParaRPr lang="en-US" sz="1100" kern="1200"/>
        </a:p>
      </dsp:txBody>
      <dsp:txXfrm>
        <a:off x="63" y="1996188"/>
        <a:ext cx="1611914" cy="1853701"/>
      </dsp:txXfrm>
    </dsp:sp>
    <dsp:sp modelId="{29E0E4F4-C09B-474A-B683-2137589039F7}">
      <dsp:nvSpPr>
        <dsp:cNvPr id="0" name=""/>
        <dsp:cNvSpPr/>
      </dsp:nvSpPr>
      <dsp:spPr>
        <a:xfrm>
          <a:off x="2208385" y="706656"/>
          <a:ext cx="983267" cy="983267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E4E72A-CB20-4D62-B2BE-C1D704A43AC7}">
      <dsp:nvSpPr>
        <dsp:cNvPr id="0" name=""/>
        <dsp:cNvSpPr/>
      </dsp:nvSpPr>
      <dsp:spPr>
        <a:xfrm>
          <a:off x="2417934" y="916205"/>
          <a:ext cx="564169" cy="5641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64E83D-F5A4-404C-B44F-0335791E7033}">
      <dsp:nvSpPr>
        <dsp:cNvPr id="0" name=""/>
        <dsp:cNvSpPr/>
      </dsp:nvSpPr>
      <dsp:spPr>
        <a:xfrm>
          <a:off x="1894062" y="1996188"/>
          <a:ext cx="1611914" cy="18537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ilter, it passes low  frequencies and stops high frequencies, so 0 Hz will  always be in the passband. For a high-pass and band-  pass filter, 0 Hz will always be in the stopband.</a:t>
          </a:r>
          <a:endParaRPr lang="en-US" sz="1100" kern="1200"/>
        </a:p>
      </dsp:txBody>
      <dsp:txXfrm>
        <a:off x="1894062" y="1996188"/>
        <a:ext cx="1611914" cy="1853701"/>
      </dsp:txXfrm>
    </dsp:sp>
    <dsp:sp modelId="{7369E96F-AB2F-4E0A-862D-E51CD904F8F3}">
      <dsp:nvSpPr>
        <dsp:cNvPr id="0" name=""/>
        <dsp:cNvSpPr/>
      </dsp:nvSpPr>
      <dsp:spPr>
        <a:xfrm>
          <a:off x="4102384" y="706656"/>
          <a:ext cx="983267" cy="983267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68CD68-465F-48AC-AC20-0D70EBD52452}">
      <dsp:nvSpPr>
        <dsp:cNvPr id="0" name=""/>
        <dsp:cNvSpPr/>
      </dsp:nvSpPr>
      <dsp:spPr>
        <a:xfrm>
          <a:off x="4311933" y="916205"/>
          <a:ext cx="564169" cy="5641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5AB4CD-CFE2-431F-8F9C-B8A98125F8EE}">
      <dsp:nvSpPr>
        <dsp:cNvPr id="0" name=""/>
        <dsp:cNvSpPr/>
      </dsp:nvSpPr>
      <dsp:spPr>
        <a:xfrm>
          <a:off x="3788061" y="1996188"/>
          <a:ext cx="1611914" cy="18537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‘’Transition width’’, also measured in Hz, instructs  the filter how quickly it has to go between the  passband and stopband since an instant transition  is impossible.</a:t>
          </a:r>
          <a:endParaRPr lang="en-US" sz="1100" kern="1200"/>
        </a:p>
      </dsp:txBody>
      <dsp:txXfrm>
        <a:off x="3788061" y="1996188"/>
        <a:ext cx="1611914" cy="18537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C65B6-C14C-F305-A29E-20F8842317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0A9B4A-FB87-46C1-1FC3-41E07A07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B69FB9-EDC6-72EE-EA6A-CFD7DFE1C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64650-C330-4AD4-B308-D35328BE8C94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9697B-37AC-456E-C8DE-4950F819A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36530-7DF7-71F8-8E9D-4BC863290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66197-404B-4625-ABC1-B928ADE52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021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90E34-11DC-CD3B-035D-4557E317E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DDD401-EDE4-8EEF-0B96-F8CBDE543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B2832-3419-D276-5607-F59849652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64650-C330-4AD4-B308-D35328BE8C94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5B2CE-99B6-4510-4841-B2B1B4391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A45D4-2BDA-74BB-4A7B-594DBB91A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66197-404B-4625-ABC1-B928ADE52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975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B8D24F-E203-A0D0-ED14-06BC971479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8715A-B7AE-9750-6668-876B32F257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707F3-BCD5-22BD-FC27-51DEA8E87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64650-C330-4AD4-B308-D35328BE8C94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88D90-2754-83DD-1172-8ACCA0B18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2043C-F0F2-ECC6-9AEA-91144D2C1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66197-404B-4625-ABC1-B928ADE52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736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1" i="0">
                <a:solidFill>
                  <a:srgbClr val="0F252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90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90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80593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08055" y="487894"/>
            <a:ext cx="9575891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26162" y="3917738"/>
            <a:ext cx="10939677" cy="390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7193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DD9E7-147C-DA29-5759-5C4A2074A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F8A93-0276-C769-1A95-9D18B1D8B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B9B35-C7A4-053E-BBF9-BE9860F28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64650-C330-4AD4-B308-D35328BE8C94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628288-4E69-479D-85BA-D47F9A10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5E1F4-ECFB-3A8A-9E74-AF25E85CF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66197-404B-4625-ABC1-B928ADE52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62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3EF9A-77A9-6369-CDD0-74D632666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AECE7-FE79-3F3F-8BF9-876DE49BD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41A6D-1EE4-998C-CB65-E3F9F6671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64650-C330-4AD4-B308-D35328BE8C94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D64B0-8527-7FEC-FBF3-54391390A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7BD6A-FA25-842C-452B-0093927D1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66197-404B-4625-ABC1-B928ADE52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210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27134-E3E0-77B0-6BEA-5D2FA9286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A7453-775F-2350-297E-51035CEE62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3480CA-FE11-17D6-163A-066BC0352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DE98A4-8C22-BED5-9313-DFFDD2A5E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64650-C330-4AD4-B308-D35328BE8C94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75BFEF-88BE-B194-88A9-5BDB097CF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B4FEC0-0858-01CF-CC6C-3D4D957D8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66197-404B-4625-ABC1-B928ADE52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307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22596-F0A0-5D29-EBF4-E007B4C8B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600D7-163C-13C1-C56E-F9B3F2176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0F4FFA-FC1C-9BC5-859A-8CB94750B9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A6A50-B450-64D6-1E18-E2C3D75070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DCF383-0E5A-1150-7209-F71A344919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94985B-1D9E-79B3-B3B8-C02E1F4C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64650-C330-4AD4-B308-D35328BE8C94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D41524-B3B1-ADD2-5F50-25CF091AD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4E800D-AD44-C077-155A-3F4AD96DC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66197-404B-4625-ABC1-B928ADE52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456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FE447-98D5-C22A-F88C-95B76C1CA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BF3A3F-49F1-E1E4-09E5-655707B62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64650-C330-4AD4-B308-D35328BE8C94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16F2CA-2044-72AD-1BCB-352C8C364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2DAFA1-8FCE-C869-E229-70DCED852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66197-404B-4625-ABC1-B928ADE52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23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3A7190-DC8B-26B9-8C0F-9921C773E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64650-C330-4AD4-B308-D35328BE8C94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8DA0F0-5B9B-BF8F-6F10-8B9B45820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292B9-D0F8-7D55-FAB0-671247681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66197-404B-4625-ABC1-B928ADE52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082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255E8-A0A3-18C5-F5FC-8E57753C3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8AE30-E86C-F9FE-5AAA-5951CBCFE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D2AC35-47C3-0D41-11F4-BE3A69347B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A0D8F5-E7F0-BA1C-870A-3374780BA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64650-C330-4AD4-B308-D35328BE8C94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672894-E279-5CD6-71C5-F2AF6B107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EAE9E8-CCDC-AF74-10F8-58C2F9ED3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66197-404B-4625-ABC1-B928ADE52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44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44919-A100-87D3-7215-A8896C930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5D28EB-43AD-0B08-8224-0CA8609222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137C85-C06B-DED1-055B-CB8A34F9FC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1FF13-881F-F456-9842-1934E3EC0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64650-C330-4AD4-B308-D35328BE8C94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1AFA5E-960C-884B-DA26-6DD6B8B09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E997ED-88EF-65B3-7579-A55D64051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66197-404B-4625-ABC1-B928ADE52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367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7B166D-5579-3BAF-23A9-87CA03D22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40E60-ECA8-9EF8-BFD6-F963021B5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92F4C-55CA-0900-10EF-B65DB95E62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464650-C330-4AD4-B308-D35328BE8C94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CC05F-E1A4-586F-E191-5D99F41666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6DB0F-98D4-775C-0E7B-AEAAC9B14D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D66197-404B-4625-ABC1-B928ADE52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49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mza-Ali10" TargetMode="External"/><Relationship Id="rId2" Type="http://schemas.openxmlformats.org/officeDocument/2006/relationships/hyperlink" Target="https://www.linkedin.com/in/hamzaalimorsi/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erson smiling at camera&#10;&#10;Description automatically generated">
            <a:extLst>
              <a:ext uri="{FF2B5EF4-FFF2-40B4-BE49-F238E27FC236}">
                <a16:creationId xmlns:a16="http://schemas.microsoft.com/office/drawing/2014/main" id="{02CBDF23-8154-0E46-2F1F-346EDA45A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" r="9091" b="5008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D97E9F-164B-6D6B-29FD-CFB0CE922CEA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spc="-5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FIR Filter</a:t>
            </a:r>
            <a:r>
              <a:rPr lang="en-US" sz="4800" b="1" spc="1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endParaRPr lang="en-US" sz="48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C691CE-A787-ECF1-4470-D26992B80E33}"/>
              </a:ext>
            </a:extLst>
          </p:cNvPr>
          <p:cNvSpPr txBox="1"/>
          <p:nvPr/>
        </p:nvSpPr>
        <p:spPr>
          <a:xfrm>
            <a:off x="477980" y="4872922"/>
            <a:ext cx="4023359" cy="1208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b="1">
                <a:solidFill>
                  <a:schemeClr val="bg1"/>
                </a:solidFill>
              </a:rPr>
              <a:t>By: Hamza Ali Morsi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3083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6922" y="0"/>
            <a:ext cx="6311900" cy="6858000"/>
          </a:xfrm>
          <a:custGeom>
            <a:avLst/>
            <a:gdLst/>
            <a:ahLst/>
            <a:cxnLst/>
            <a:rect l="l" t="t" r="r" b="b"/>
            <a:pathLst>
              <a:path w="9467850" h="10287000">
                <a:moveTo>
                  <a:pt x="946785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9467850" y="0"/>
                </a:lnTo>
                <a:lnTo>
                  <a:pt x="9467850" y="10287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7110196" y="1859651"/>
            <a:ext cx="4771813" cy="0"/>
          </a:xfrm>
          <a:custGeom>
            <a:avLst/>
            <a:gdLst/>
            <a:ahLst/>
            <a:cxnLst/>
            <a:rect l="l" t="t" r="r" b="b"/>
            <a:pathLst>
              <a:path w="7157719">
                <a:moveTo>
                  <a:pt x="0" y="0"/>
                </a:moveTo>
                <a:lnTo>
                  <a:pt x="7157475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grpSp>
        <p:nvGrpSpPr>
          <p:cNvPr id="4" name="object 4"/>
          <p:cNvGrpSpPr/>
          <p:nvPr/>
        </p:nvGrpSpPr>
        <p:grpSpPr>
          <a:xfrm>
            <a:off x="581116" y="2095364"/>
            <a:ext cx="5746739" cy="1084611"/>
            <a:chOff x="871673" y="3143045"/>
            <a:chExt cx="8620109" cy="1626917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1673" y="3143045"/>
              <a:ext cx="8620109" cy="160970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962340" y="3635564"/>
              <a:ext cx="1683385" cy="1122680"/>
            </a:xfrm>
            <a:custGeom>
              <a:avLst/>
              <a:gdLst/>
              <a:ahLst/>
              <a:cxnLst/>
              <a:rect l="l" t="t" r="r" b="b"/>
              <a:pathLst>
                <a:path w="1683385" h="1122679">
                  <a:moveTo>
                    <a:pt x="1682775" y="4381"/>
                  </a:moveTo>
                  <a:lnTo>
                    <a:pt x="4381" y="4381"/>
                  </a:lnTo>
                  <a:lnTo>
                    <a:pt x="4381" y="3810"/>
                  </a:lnTo>
                  <a:lnTo>
                    <a:pt x="1670024" y="3810"/>
                  </a:lnTo>
                  <a:lnTo>
                    <a:pt x="1670024" y="0"/>
                  </a:lnTo>
                  <a:lnTo>
                    <a:pt x="0" y="0"/>
                  </a:lnTo>
                  <a:lnTo>
                    <a:pt x="0" y="3810"/>
                  </a:lnTo>
                  <a:lnTo>
                    <a:pt x="0" y="1117600"/>
                  </a:lnTo>
                  <a:lnTo>
                    <a:pt x="0" y="1122680"/>
                  </a:lnTo>
                  <a:lnTo>
                    <a:pt x="1670024" y="1122680"/>
                  </a:lnTo>
                  <a:lnTo>
                    <a:pt x="1670024" y="1118044"/>
                  </a:lnTo>
                  <a:lnTo>
                    <a:pt x="1682775" y="1118044"/>
                  </a:lnTo>
                  <a:lnTo>
                    <a:pt x="1682775" y="4381"/>
                  </a:lnTo>
                  <a:close/>
                </a:path>
              </a:pathLst>
            </a:custGeom>
            <a:noFill/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8" name="object 8"/>
            <p:cNvSpPr/>
            <p:nvPr/>
          </p:nvSpPr>
          <p:spPr>
            <a:xfrm>
              <a:off x="3735565" y="3657853"/>
              <a:ext cx="1621155" cy="1078230"/>
            </a:xfrm>
            <a:custGeom>
              <a:avLst/>
              <a:gdLst/>
              <a:ahLst/>
              <a:cxnLst/>
              <a:rect l="l" t="t" r="r" b="b"/>
              <a:pathLst>
                <a:path w="1621154" h="1078229">
                  <a:moveTo>
                    <a:pt x="1620786" y="0"/>
                  </a:moveTo>
                  <a:lnTo>
                    <a:pt x="0" y="0"/>
                  </a:lnTo>
                  <a:lnTo>
                    <a:pt x="0" y="3810"/>
                  </a:lnTo>
                  <a:lnTo>
                    <a:pt x="0" y="1074420"/>
                  </a:lnTo>
                  <a:lnTo>
                    <a:pt x="0" y="1078230"/>
                  </a:lnTo>
                  <a:lnTo>
                    <a:pt x="1620786" y="1078230"/>
                  </a:lnTo>
                  <a:lnTo>
                    <a:pt x="1620786" y="1074420"/>
                  </a:lnTo>
                  <a:lnTo>
                    <a:pt x="3759" y="1074420"/>
                  </a:lnTo>
                  <a:lnTo>
                    <a:pt x="3759" y="1074089"/>
                  </a:lnTo>
                  <a:lnTo>
                    <a:pt x="1616849" y="1074089"/>
                  </a:lnTo>
                  <a:lnTo>
                    <a:pt x="1620786" y="1074089"/>
                  </a:lnTo>
                  <a:lnTo>
                    <a:pt x="1620786" y="3810"/>
                  </a:lnTo>
                  <a:lnTo>
                    <a:pt x="1620786" y="0"/>
                  </a:lnTo>
                  <a:close/>
                </a:path>
              </a:pathLst>
            </a:custGeom>
            <a:noFill/>
          </p:spPr>
          <p:txBody>
            <a:bodyPr wrap="square" lIns="0" tIns="0" rIns="0" bIns="0" rtlCol="0"/>
            <a:lstStyle/>
            <a:p>
              <a:endParaRPr sz="1200"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3724137" y="3645986"/>
              <a:ext cx="1644014" cy="1101725"/>
            </a:xfrm>
            <a:custGeom>
              <a:avLst/>
              <a:gdLst/>
              <a:ahLst/>
              <a:cxnLst/>
              <a:rect l="l" t="t" r="r" b="b"/>
              <a:pathLst>
                <a:path w="1644014" h="1101725">
                  <a:moveTo>
                    <a:pt x="0" y="0"/>
                  </a:moveTo>
                  <a:lnTo>
                    <a:pt x="0" y="1101623"/>
                  </a:lnTo>
                  <a:lnTo>
                    <a:pt x="1643510" y="1101623"/>
                  </a:lnTo>
                  <a:lnTo>
                    <a:pt x="1643510" y="0"/>
                  </a:lnTo>
                  <a:lnTo>
                    <a:pt x="0" y="0"/>
                  </a:lnTo>
                </a:path>
              </a:pathLst>
            </a:custGeom>
            <a:ln w="57150">
              <a:solidFill>
                <a:srgbClr val="FF303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6939369" y="3680103"/>
              <a:ext cx="1621155" cy="1078230"/>
            </a:xfrm>
            <a:custGeom>
              <a:avLst/>
              <a:gdLst/>
              <a:ahLst/>
              <a:cxnLst/>
              <a:rect l="l" t="t" r="r" b="b"/>
              <a:pathLst>
                <a:path w="1621154" h="1078229">
                  <a:moveTo>
                    <a:pt x="1620786" y="0"/>
                  </a:moveTo>
                  <a:lnTo>
                    <a:pt x="0" y="0"/>
                  </a:lnTo>
                  <a:lnTo>
                    <a:pt x="0" y="3810"/>
                  </a:lnTo>
                  <a:lnTo>
                    <a:pt x="0" y="1074420"/>
                  </a:lnTo>
                  <a:lnTo>
                    <a:pt x="0" y="1078230"/>
                  </a:lnTo>
                  <a:lnTo>
                    <a:pt x="1620786" y="1078230"/>
                  </a:lnTo>
                  <a:lnTo>
                    <a:pt x="1620786" y="1074420"/>
                  </a:lnTo>
                  <a:lnTo>
                    <a:pt x="3771" y="1074420"/>
                  </a:lnTo>
                  <a:lnTo>
                    <a:pt x="3771" y="1074089"/>
                  </a:lnTo>
                  <a:lnTo>
                    <a:pt x="1616862" y="1074089"/>
                  </a:lnTo>
                  <a:lnTo>
                    <a:pt x="1620786" y="1074089"/>
                  </a:lnTo>
                  <a:lnTo>
                    <a:pt x="1620786" y="3810"/>
                  </a:lnTo>
                  <a:lnTo>
                    <a:pt x="1620786" y="0"/>
                  </a:lnTo>
                  <a:close/>
                </a:path>
              </a:pathLst>
            </a:custGeom>
            <a:noFill/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6927951" y="3668237"/>
              <a:ext cx="1644014" cy="1101725"/>
            </a:xfrm>
            <a:custGeom>
              <a:avLst/>
              <a:gdLst/>
              <a:ahLst/>
              <a:cxnLst/>
              <a:rect l="l" t="t" r="r" b="b"/>
              <a:pathLst>
                <a:path w="1644015" h="1101725">
                  <a:moveTo>
                    <a:pt x="0" y="0"/>
                  </a:moveTo>
                  <a:lnTo>
                    <a:pt x="0" y="1101623"/>
                  </a:lnTo>
                  <a:lnTo>
                    <a:pt x="1643510" y="1101623"/>
                  </a:lnTo>
                  <a:lnTo>
                    <a:pt x="1643510" y="0"/>
                  </a:lnTo>
                  <a:lnTo>
                    <a:pt x="0" y="0"/>
                  </a:lnTo>
                </a:path>
              </a:pathLst>
            </a:custGeom>
            <a:ln w="57150">
              <a:solidFill>
                <a:srgbClr val="FF303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5379225" y="3707751"/>
              <a:ext cx="1579880" cy="1050290"/>
            </a:xfrm>
            <a:custGeom>
              <a:avLst/>
              <a:gdLst/>
              <a:ahLst/>
              <a:cxnLst/>
              <a:rect l="l" t="t" r="r" b="b"/>
              <a:pathLst>
                <a:path w="1579879" h="1050289">
                  <a:moveTo>
                    <a:pt x="1579486" y="0"/>
                  </a:moveTo>
                  <a:lnTo>
                    <a:pt x="0" y="0"/>
                  </a:lnTo>
                  <a:lnTo>
                    <a:pt x="0" y="3810"/>
                  </a:lnTo>
                  <a:lnTo>
                    <a:pt x="0" y="1046480"/>
                  </a:lnTo>
                  <a:lnTo>
                    <a:pt x="0" y="1050290"/>
                  </a:lnTo>
                  <a:lnTo>
                    <a:pt x="1579486" y="1050290"/>
                  </a:lnTo>
                  <a:lnTo>
                    <a:pt x="1579486" y="1046861"/>
                  </a:lnTo>
                  <a:lnTo>
                    <a:pt x="1579486" y="1046480"/>
                  </a:lnTo>
                  <a:lnTo>
                    <a:pt x="1579486" y="3810"/>
                  </a:lnTo>
                  <a:lnTo>
                    <a:pt x="1579486" y="3378"/>
                  </a:lnTo>
                  <a:lnTo>
                    <a:pt x="1579486" y="0"/>
                  </a:lnTo>
                  <a:close/>
                </a:path>
              </a:pathLst>
            </a:custGeom>
            <a:noFill/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5379224" y="3648775"/>
              <a:ext cx="1602740" cy="1074421"/>
            </a:xfrm>
            <a:custGeom>
              <a:avLst/>
              <a:gdLst/>
              <a:ahLst/>
              <a:cxnLst/>
              <a:rect l="l" t="t" r="r" b="b"/>
              <a:pathLst>
                <a:path w="1602740" h="1074420">
                  <a:moveTo>
                    <a:pt x="0" y="0"/>
                  </a:moveTo>
                  <a:lnTo>
                    <a:pt x="0" y="1073943"/>
                  </a:lnTo>
                  <a:lnTo>
                    <a:pt x="1602285" y="1073943"/>
                  </a:lnTo>
                  <a:lnTo>
                    <a:pt x="1602285" y="0"/>
                  </a:lnTo>
                  <a:lnTo>
                    <a:pt x="0" y="0"/>
                  </a:lnTo>
                </a:path>
              </a:pathLst>
            </a:custGeom>
            <a:ln w="57150">
              <a:solidFill>
                <a:srgbClr val="FF303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891232" y="3657853"/>
              <a:ext cx="1135380" cy="753746"/>
            </a:xfrm>
            <a:custGeom>
              <a:avLst/>
              <a:gdLst/>
              <a:ahLst/>
              <a:cxnLst/>
              <a:rect l="l" t="t" r="r" b="b"/>
              <a:pathLst>
                <a:path w="1135380" h="753745">
                  <a:moveTo>
                    <a:pt x="1135026" y="753270"/>
                  </a:moveTo>
                  <a:lnTo>
                    <a:pt x="0" y="753270"/>
                  </a:lnTo>
                  <a:lnTo>
                    <a:pt x="0" y="0"/>
                  </a:lnTo>
                  <a:lnTo>
                    <a:pt x="1135026" y="0"/>
                  </a:lnTo>
                  <a:lnTo>
                    <a:pt x="1135026" y="753270"/>
                  </a:lnTo>
                  <a:close/>
                </a:path>
              </a:pathLst>
            </a:custGeom>
            <a:noFill/>
            <a:ln w="28575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 sz="1200" dirty="0"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098555" y="158453"/>
            <a:ext cx="3266440" cy="1557093"/>
          </a:xfrm>
          <a:prstGeom prst="rect">
            <a:avLst/>
          </a:prstGeom>
        </p:spPr>
        <p:txBody>
          <a:bodyPr vert="horz" wrap="square" lIns="0" tIns="7620" rIns="0" bIns="0" rtlCol="0" anchor="ctr">
            <a:spAutoFit/>
          </a:bodyPr>
          <a:lstStyle/>
          <a:p>
            <a:pPr marL="8467" marR="3387">
              <a:lnSpc>
                <a:spcPct val="100499"/>
              </a:lnSpc>
              <a:spcBef>
                <a:spcPts val="60"/>
              </a:spcBef>
            </a:pPr>
            <a:r>
              <a:rPr sz="5034" spc="13" dirty="0"/>
              <a:t>Making a </a:t>
            </a:r>
            <a:r>
              <a:rPr sz="5034" spc="17" dirty="0"/>
              <a:t> </a:t>
            </a:r>
            <a:r>
              <a:rPr sz="5034" spc="13" dirty="0"/>
              <a:t>Genric</a:t>
            </a:r>
            <a:r>
              <a:rPr sz="5034" spc="-57" dirty="0"/>
              <a:t> </a:t>
            </a:r>
            <a:r>
              <a:rPr sz="5034" spc="13" dirty="0"/>
              <a:t>FIR</a:t>
            </a:r>
            <a:endParaRPr sz="5034" dirty="0"/>
          </a:p>
        </p:txBody>
      </p:sp>
      <p:sp>
        <p:nvSpPr>
          <p:cNvPr id="16" name="object 16"/>
          <p:cNvSpPr txBox="1"/>
          <p:nvPr/>
        </p:nvSpPr>
        <p:spPr>
          <a:xfrm>
            <a:off x="7153423" y="2261307"/>
            <a:ext cx="4631689" cy="3640250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 algn="ctr">
              <a:lnSpc>
                <a:spcPct val="108300"/>
              </a:lnSpc>
              <a:spcBef>
                <a:spcPts val="67"/>
              </a:spcBef>
            </a:pPr>
            <a:r>
              <a:rPr sz="2000" b="1" dirty="0">
                <a:latin typeface="Arial"/>
                <a:cs typeface="Arial"/>
              </a:rPr>
              <a:t>We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can</a:t>
            </a:r>
            <a:r>
              <a:rPr sz="2000" b="1" spc="-7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now</a:t>
            </a:r>
            <a:r>
              <a:rPr sz="2000" b="1" spc="-7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just</a:t>
            </a:r>
            <a:r>
              <a:rPr sz="2000" b="1" spc="-7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write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the</a:t>
            </a:r>
            <a:r>
              <a:rPr sz="2000" b="1" spc="-7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rtl</a:t>
            </a:r>
            <a:r>
              <a:rPr sz="2000" b="1" spc="-7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for</a:t>
            </a:r>
            <a:r>
              <a:rPr sz="2000" b="1" spc="-7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the</a:t>
            </a:r>
            <a:r>
              <a:rPr sz="2000" b="1" spc="-7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fir </a:t>
            </a:r>
            <a:r>
              <a:rPr sz="2000" b="1" spc="-5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we want and accoriding to the fir filter </a:t>
            </a:r>
            <a:r>
              <a:rPr sz="2000" b="1" spc="-546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order the amount of code will be </a:t>
            </a:r>
            <a:r>
              <a:rPr sz="2000" b="1" spc="3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determined but since we want to </a:t>
            </a:r>
            <a:r>
              <a:rPr sz="2000" b="1" spc="3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design a genric filter we will make it </a:t>
            </a:r>
            <a:r>
              <a:rPr sz="2000" b="1" spc="3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with another way. we will design fir </a:t>
            </a:r>
            <a:r>
              <a:rPr sz="2000" b="1" spc="3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with order 1 in a seperate module and </a:t>
            </a:r>
            <a:r>
              <a:rPr sz="2000" b="1" spc="-546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then in another module replicate it as </a:t>
            </a:r>
            <a:r>
              <a:rPr sz="2000" b="1" spc="3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many times as you want using For </a:t>
            </a:r>
            <a:r>
              <a:rPr sz="2000" b="1" spc="3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Generate Block according to a </a:t>
            </a:r>
            <a:r>
              <a:rPr sz="2000" b="1" spc="3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parameter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7027" y="3459390"/>
            <a:ext cx="6168813" cy="1306297"/>
          </a:xfrm>
          <a:prstGeom prst="rect">
            <a:avLst/>
          </a:prstGeom>
        </p:spPr>
        <p:txBody>
          <a:bodyPr vert="horz" wrap="square" lIns="0" tIns="8043" rIns="0" bIns="0" rtlCol="0">
            <a:spAutoFit/>
          </a:bodyPr>
          <a:lstStyle/>
          <a:p>
            <a:pPr marL="229035" marR="223955" algn="ctr">
              <a:lnSpc>
                <a:spcPct val="106800"/>
              </a:lnSpc>
              <a:spcBef>
                <a:spcPts val="63"/>
              </a:spcBef>
            </a:pPr>
            <a:r>
              <a:rPr sz="1600" b="1" spc="-3" dirty="0">
                <a:solidFill>
                  <a:srgbClr val="27174E"/>
                </a:solidFill>
                <a:latin typeface="Arial"/>
                <a:cs typeface="Arial"/>
              </a:rPr>
              <a:t>Whatever</a:t>
            </a:r>
            <a:r>
              <a:rPr sz="1600" b="1" dirty="0">
                <a:solidFill>
                  <a:srgbClr val="27174E"/>
                </a:solidFill>
                <a:latin typeface="Arial"/>
                <a:cs typeface="Arial"/>
              </a:rPr>
              <a:t> </a:t>
            </a:r>
            <a:r>
              <a:rPr sz="1600" b="1" spc="-3" dirty="0">
                <a:solidFill>
                  <a:srgbClr val="27174E"/>
                </a:solidFill>
                <a:latin typeface="Arial"/>
                <a:cs typeface="Arial"/>
              </a:rPr>
              <a:t>the</a:t>
            </a:r>
            <a:r>
              <a:rPr sz="1600" b="1" spc="3" dirty="0">
                <a:solidFill>
                  <a:srgbClr val="27174E"/>
                </a:solidFill>
                <a:latin typeface="Arial"/>
                <a:cs typeface="Arial"/>
              </a:rPr>
              <a:t> </a:t>
            </a:r>
            <a:r>
              <a:rPr sz="1600" b="1" spc="-3" dirty="0">
                <a:solidFill>
                  <a:srgbClr val="27174E"/>
                </a:solidFill>
                <a:latin typeface="Arial"/>
                <a:cs typeface="Arial"/>
              </a:rPr>
              <a:t>order</a:t>
            </a:r>
            <a:r>
              <a:rPr sz="1600" b="1" spc="3" dirty="0">
                <a:solidFill>
                  <a:srgbClr val="27174E"/>
                </a:solidFill>
                <a:latin typeface="Arial"/>
                <a:cs typeface="Arial"/>
              </a:rPr>
              <a:t> </a:t>
            </a:r>
            <a:r>
              <a:rPr sz="1600" b="1" spc="-3" dirty="0">
                <a:solidFill>
                  <a:srgbClr val="27174E"/>
                </a:solidFill>
                <a:latin typeface="Arial"/>
                <a:cs typeface="Arial"/>
              </a:rPr>
              <a:t>of</a:t>
            </a:r>
            <a:r>
              <a:rPr sz="1600" b="1" spc="3" dirty="0">
                <a:solidFill>
                  <a:srgbClr val="27174E"/>
                </a:solidFill>
                <a:latin typeface="Arial"/>
                <a:cs typeface="Arial"/>
              </a:rPr>
              <a:t> </a:t>
            </a:r>
            <a:r>
              <a:rPr sz="1600" b="1" spc="-3" dirty="0">
                <a:solidFill>
                  <a:srgbClr val="27174E"/>
                </a:solidFill>
                <a:latin typeface="Arial"/>
                <a:cs typeface="Arial"/>
              </a:rPr>
              <a:t>the</a:t>
            </a:r>
            <a:r>
              <a:rPr sz="1600" b="1" spc="3" dirty="0">
                <a:solidFill>
                  <a:srgbClr val="27174E"/>
                </a:solidFill>
                <a:latin typeface="Arial"/>
                <a:cs typeface="Arial"/>
              </a:rPr>
              <a:t> </a:t>
            </a:r>
            <a:r>
              <a:rPr sz="1600" b="1" spc="-3" dirty="0">
                <a:solidFill>
                  <a:srgbClr val="27174E"/>
                </a:solidFill>
                <a:latin typeface="Arial"/>
                <a:cs typeface="Arial"/>
              </a:rPr>
              <a:t>filter</a:t>
            </a:r>
            <a:r>
              <a:rPr sz="1600" b="1" spc="3" dirty="0">
                <a:solidFill>
                  <a:srgbClr val="27174E"/>
                </a:solidFill>
                <a:latin typeface="Arial"/>
                <a:cs typeface="Arial"/>
              </a:rPr>
              <a:t> </a:t>
            </a:r>
            <a:r>
              <a:rPr sz="1600" b="1" spc="-3" dirty="0">
                <a:solidFill>
                  <a:srgbClr val="27174E"/>
                </a:solidFill>
                <a:latin typeface="Arial"/>
                <a:cs typeface="Arial"/>
              </a:rPr>
              <a:t>is</a:t>
            </a:r>
            <a:r>
              <a:rPr sz="1600" b="1" spc="3" dirty="0">
                <a:solidFill>
                  <a:srgbClr val="27174E"/>
                </a:solidFill>
                <a:latin typeface="Arial"/>
                <a:cs typeface="Arial"/>
              </a:rPr>
              <a:t> </a:t>
            </a:r>
            <a:r>
              <a:rPr sz="1600" b="1" spc="-3" dirty="0">
                <a:solidFill>
                  <a:srgbClr val="27174E"/>
                </a:solidFill>
                <a:latin typeface="Arial"/>
                <a:cs typeface="Arial"/>
              </a:rPr>
              <a:t>it</a:t>
            </a:r>
            <a:r>
              <a:rPr sz="1600" b="1" spc="3" dirty="0">
                <a:solidFill>
                  <a:srgbClr val="27174E"/>
                </a:solidFill>
                <a:latin typeface="Arial"/>
                <a:cs typeface="Arial"/>
              </a:rPr>
              <a:t> </a:t>
            </a:r>
            <a:r>
              <a:rPr sz="1600" b="1" spc="-3" dirty="0">
                <a:solidFill>
                  <a:srgbClr val="27174E"/>
                </a:solidFill>
                <a:latin typeface="Arial"/>
                <a:cs typeface="Arial"/>
              </a:rPr>
              <a:t>will</a:t>
            </a:r>
            <a:r>
              <a:rPr sz="1600" b="1" spc="3" dirty="0">
                <a:solidFill>
                  <a:srgbClr val="27174E"/>
                </a:solidFill>
                <a:latin typeface="Arial"/>
                <a:cs typeface="Arial"/>
              </a:rPr>
              <a:t> </a:t>
            </a:r>
            <a:r>
              <a:rPr sz="1600" b="1" spc="-3" dirty="0">
                <a:solidFill>
                  <a:srgbClr val="27174E"/>
                </a:solidFill>
                <a:latin typeface="Arial"/>
                <a:cs typeface="Arial"/>
              </a:rPr>
              <a:t>consist</a:t>
            </a:r>
            <a:r>
              <a:rPr sz="1600" b="1" spc="3" dirty="0">
                <a:solidFill>
                  <a:srgbClr val="27174E"/>
                </a:solidFill>
                <a:latin typeface="Arial"/>
                <a:cs typeface="Arial"/>
              </a:rPr>
              <a:t> </a:t>
            </a:r>
            <a:r>
              <a:rPr sz="1600" b="1" spc="-3" dirty="0">
                <a:solidFill>
                  <a:srgbClr val="27174E"/>
                </a:solidFill>
                <a:latin typeface="Arial"/>
                <a:cs typeface="Arial"/>
              </a:rPr>
              <a:t>of</a:t>
            </a:r>
            <a:r>
              <a:rPr sz="1600" b="1" spc="3" dirty="0">
                <a:solidFill>
                  <a:srgbClr val="27174E"/>
                </a:solidFill>
                <a:latin typeface="Arial"/>
                <a:cs typeface="Arial"/>
              </a:rPr>
              <a:t> </a:t>
            </a:r>
            <a:r>
              <a:rPr sz="1600" b="1" spc="-3" dirty="0">
                <a:solidFill>
                  <a:srgbClr val="27174E"/>
                </a:solidFill>
                <a:latin typeface="Arial"/>
                <a:cs typeface="Arial"/>
              </a:rPr>
              <a:t>the</a:t>
            </a:r>
            <a:r>
              <a:rPr sz="1600" b="1" spc="3" dirty="0">
                <a:solidFill>
                  <a:srgbClr val="27174E"/>
                </a:solidFill>
                <a:latin typeface="Arial"/>
                <a:cs typeface="Arial"/>
              </a:rPr>
              <a:t> </a:t>
            </a:r>
            <a:r>
              <a:rPr sz="1600" b="1" spc="-3" dirty="0">
                <a:solidFill>
                  <a:srgbClr val="27174E"/>
                </a:solidFill>
                <a:latin typeface="Arial"/>
                <a:cs typeface="Arial"/>
              </a:rPr>
              <a:t>same </a:t>
            </a:r>
            <a:r>
              <a:rPr sz="1600" b="1" spc="-437" dirty="0">
                <a:solidFill>
                  <a:srgbClr val="27174E"/>
                </a:solidFill>
                <a:latin typeface="Arial"/>
                <a:cs typeface="Arial"/>
              </a:rPr>
              <a:t> </a:t>
            </a:r>
            <a:r>
              <a:rPr sz="1600" b="1" spc="-3" dirty="0">
                <a:solidFill>
                  <a:srgbClr val="27174E"/>
                </a:solidFill>
                <a:latin typeface="Arial"/>
                <a:cs typeface="Arial"/>
              </a:rPr>
              <a:t>thing</a:t>
            </a:r>
            <a:endParaRPr sz="1600" dirty="0">
              <a:latin typeface="Arial"/>
              <a:cs typeface="Arial"/>
            </a:endParaRPr>
          </a:p>
          <a:p>
            <a:pPr marL="8044" marR="3387" indent="-423" algn="ctr">
              <a:lnSpc>
                <a:spcPct val="106800"/>
              </a:lnSpc>
            </a:pPr>
            <a:r>
              <a:rPr sz="1600" b="1" spc="-3" dirty="0">
                <a:solidFill>
                  <a:srgbClr val="27174E"/>
                </a:solidFill>
                <a:latin typeface="Arial"/>
                <a:cs typeface="Arial"/>
              </a:rPr>
              <a:t>Transposed</a:t>
            </a:r>
            <a:r>
              <a:rPr sz="1600" b="1" dirty="0">
                <a:solidFill>
                  <a:srgbClr val="27174E"/>
                </a:solidFill>
                <a:latin typeface="Arial"/>
                <a:cs typeface="Arial"/>
              </a:rPr>
              <a:t> </a:t>
            </a:r>
            <a:r>
              <a:rPr sz="1600" b="1" spc="-3" dirty="0">
                <a:solidFill>
                  <a:srgbClr val="27174E"/>
                </a:solidFill>
                <a:latin typeface="Arial"/>
                <a:cs typeface="Arial"/>
              </a:rPr>
              <a:t>FIR</a:t>
            </a:r>
            <a:r>
              <a:rPr sz="1600" b="1" spc="3" dirty="0">
                <a:solidFill>
                  <a:srgbClr val="27174E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27174E"/>
                </a:solidFill>
                <a:latin typeface="Arial"/>
                <a:cs typeface="Arial"/>
              </a:rPr>
              <a:t>=</a:t>
            </a:r>
            <a:r>
              <a:rPr sz="1600" b="1" spc="3" dirty="0">
                <a:solidFill>
                  <a:srgbClr val="27174E"/>
                </a:solidFill>
                <a:latin typeface="Arial"/>
                <a:cs typeface="Arial"/>
              </a:rPr>
              <a:t> </a:t>
            </a:r>
            <a:r>
              <a:rPr sz="1600" b="1" spc="-3" dirty="0">
                <a:solidFill>
                  <a:srgbClr val="27174E"/>
                </a:solidFill>
                <a:latin typeface="Arial"/>
                <a:cs typeface="Arial"/>
              </a:rPr>
              <a:t>one</a:t>
            </a:r>
            <a:r>
              <a:rPr sz="1600" b="1" spc="3" dirty="0">
                <a:solidFill>
                  <a:srgbClr val="27174E"/>
                </a:solidFill>
                <a:latin typeface="Arial"/>
                <a:cs typeface="Arial"/>
              </a:rPr>
              <a:t> </a:t>
            </a:r>
            <a:r>
              <a:rPr sz="1600" b="1" spc="-3" dirty="0">
                <a:solidFill>
                  <a:srgbClr val="27174E"/>
                </a:solidFill>
                <a:latin typeface="Arial"/>
                <a:cs typeface="Arial"/>
              </a:rPr>
              <a:t>mult(in</a:t>
            </a:r>
            <a:r>
              <a:rPr sz="1600" b="1" spc="3" dirty="0">
                <a:solidFill>
                  <a:srgbClr val="27174E"/>
                </a:solidFill>
                <a:latin typeface="Arial"/>
                <a:cs typeface="Arial"/>
              </a:rPr>
              <a:t> </a:t>
            </a:r>
            <a:r>
              <a:rPr sz="1600" b="1" spc="-3" dirty="0">
                <a:solidFill>
                  <a:srgbClr val="27174E"/>
                </a:solidFill>
                <a:latin typeface="Arial"/>
                <a:cs typeface="Arial"/>
              </a:rPr>
              <a:t>blue</a:t>
            </a:r>
            <a:r>
              <a:rPr sz="1600" b="1" spc="3" dirty="0">
                <a:solidFill>
                  <a:srgbClr val="27174E"/>
                </a:solidFill>
                <a:latin typeface="Arial"/>
                <a:cs typeface="Arial"/>
              </a:rPr>
              <a:t> </a:t>
            </a:r>
            <a:r>
              <a:rPr sz="1600" b="1" spc="-3" dirty="0">
                <a:solidFill>
                  <a:srgbClr val="27174E"/>
                </a:solidFill>
                <a:latin typeface="Arial"/>
                <a:cs typeface="Arial"/>
              </a:rPr>
              <a:t>box)</a:t>
            </a:r>
            <a:r>
              <a:rPr sz="1600" b="1" dirty="0">
                <a:solidFill>
                  <a:srgbClr val="27174E"/>
                </a:solidFill>
                <a:latin typeface="Arial"/>
                <a:cs typeface="Arial"/>
              </a:rPr>
              <a:t> +</a:t>
            </a:r>
            <a:r>
              <a:rPr sz="1600" b="1" spc="3" dirty="0">
                <a:solidFill>
                  <a:srgbClr val="27174E"/>
                </a:solidFill>
                <a:latin typeface="Arial"/>
                <a:cs typeface="Arial"/>
              </a:rPr>
              <a:t> </a:t>
            </a:r>
            <a:r>
              <a:rPr sz="1600" b="1" spc="-3" dirty="0">
                <a:solidFill>
                  <a:srgbClr val="27174E"/>
                </a:solidFill>
                <a:latin typeface="Arial"/>
                <a:cs typeface="Arial"/>
              </a:rPr>
              <a:t>N(Trasnposed</a:t>
            </a:r>
            <a:r>
              <a:rPr sz="1600" b="1" spc="3" dirty="0">
                <a:solidFill>
                  <a:srgbClr val="27174E"/>
                </a:solidFill>
                <a:latin typeface="Arial"/>
                <a:cs typeface="Arial"/>
              </a:rPr>
              <a:t> </a:t>
            </a:r>
            <a:r>
              <a:rPr sz="1600" b="1" spc="-3" dirty="0">
                <a:solidFill>
                  <a:srgbClr val="27174E"/>
                </a:solidFill>
                <a:latin typeface="Arial"/>
                <a:cs typeface="Arial"/>
              </a:rPr>
              <a:t>Block) </a:t>
            </a:r>
            <a:r>
              <a:rPr sz="1600" b="1" dirty="0">
                <a:solidFill>
                  <a:srgbClr val="27174E"/>
                </a:solidFill>
                <a:latin typeface="Arial"/>
                <a:cs typeface="Arial"/>
              </a:rPr>
              <a:t> </a:t>
            </a:r>
            <a:r>
              <a:rPr sz="1600" b="1" spc="-3" dirty="0">
                <a:solidFill>
                  <a:srgbClr val="387DB8"/>
                </a:solidFill>
                <a:latin typeface="Arial"/>
                <a:cs typeface="Arial"/>
              </a:rPr>
              <a:t>where</a:t>
            </a:r>
            <a:r>
              <a:rPr sz="1600" b="1" spc="3" dirty="0">
                <a:solidFill>
                  <a:srgbClr val="387DB8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387DB8"/>
                </a:solidFill>
                <a:latin typeface="Arial"/>
                <a:cs typeface="Arial"/>
              </a:rPr>
              <a:t>N</a:t>
            </a:r>
            <a:r>
              <a:rPr sz="1600" b="1" spc="3" dirty="0">
                <a:solidFill>
                  <a:srgbClr val="387DB8"/>
                </a:solidFill>
                <a:latin typeface="Arial"/>
                <a:cs typeface="Arial"/>
              </a:rPr>
              <a:t> </a:t>
            </a:r>
            <a:r>
              <a:rPr sz="1600" b="1" spc="-3" dirty="0">
                <a:solidFill>
                  <a:srgbClr val="387DB8"/>
                </a:solidFill>
                <a:latin typeface="Arial"/>
                <a:cs typeface="Arial"/>
              </a:rPr>
              <a:t>is</a:t>
            </a:r>
            <a:r>
              <a:rPr sz="1600" b="1" spc="3" dirty="0">
                <a:solidFill>
                  <a:srgbClr val="387DB8"/>
                </a:solidFill>
                <a:latin typeface="Arial"/>
                <a:cs typeface="Arial"/>
              </a:rPr>
              <a:t> </a:t>
            </a:r>
            <a:r>
              <a:rPr sz="1600" b="1" spc="-3" dirty="0">
                <a:solidFill>
                  <a:srgbClr val="387DB8"/>
                </a:solidFill>
                <a:latin typeface="Arial"/>
                <a:cs typeface="Arial"/>
              </a:rPr>
              <a:t>filter</a:t>
            </a:r>
            <a:r>
              <a:rPr sz="1600" b="1" spc="3" dirty="0">
                <a:solidFill>
                  <a:srgbClr val="387DB8"/>
                </a:solidFill>
                <a:latin typeface="Arial"/>
                <a:cs typeface="Arial"/>
              </a:rPr>
              <a:t> </a:t>
            </a:r>
            <a:r>
              <a:rPr sz="1600" b="1" spc="-3" dirty="0">
                <a:solidFill>
                  <a:srgbClr val="387DB8"/>
                </a:solidFill>
                <a:latin typeface="Arial"/>
                <a:cs typeface="Arial"/>
              </a:rPr>
              <a:t>order</a:t>
            </a:r>
            <a:r>
              <a:rPr sz="1600" b="1" spc="3" dirty="0">
                <a:solidFill>
                  <a:srgbClr val="387DB8"/>
                </a:solidFill>
                <a:latin typeface="Arial"/>
                <a:cs typeface="Arial"/>
              </a:rPr>
              <a:t> </a:t>
            </a:r>
            <a:r>
              <a:rPr sz="1600" b="1" spc="-3" dirty="0">
                <a:solidFill>
                  <a:srgbClr val="387DB8"/>
                </a:solidFill>
                <a:latin typeface="Arial"/>
                <a:cs typeface="Arial"/>
              </a:rPr>
              <a:t>and</a:t>
            </a:r>
            <a:r>
              <a:rPr sz="1600" b="1" spc="3" dirty="0">
                <a:solidFill>
                  <a:srgbClr val="387DB8"/>
                </a:solidFill>
                <a:latin typeface="Arial"/>
                <a:cs typeface="Arial"/>
              </a:rPr>
              <a:t> </a:t>
            </a:r>
            <a:r>
              <a:rPr sz="1600" b="1" spc="-3" dirty="0">
                <a:solidFill>
                  <a:srgbClr val="387DB8"/>
                </a:solidFill>
                <a:latin typeface="Arial"/>
                <a:cs typeface="Arial"/>
              </a:rPr>
              <a:t>Trasnposed</a:t>
            </a:r>
            <a:r>
              <a:rPr sz="1600" b="1" spc="3" dirty="0">
                <a:solidFill>
                  <a:srgbClr val="387DB8"/>
                </a:solidFill>
                <a:latin typeface="Arial"/>
                <a:cs typeface="Arial"/>
              </a:rPr>
              <a:t> </a:t>
            </a:r>
            <a:r>
              <a:rPr sz="1600" b="1" spc="-3" dirty="0">
                <a:solidFill>
                  <a:srgbClr val="387DB8"/>
                </a:solidFill>
                <a:latin typeface="Arial"/>
                <a:cs typeface="Arial"/>
              </a:rPr>
              <a:t>block</a:t>
            </a:r>
            <a:r>
              <a:rPr sz="1600" b="1" spc="3" dirty="0">
                <a:solidFill>
                  <a:srgbClr val="387DB8"/>
                </a:solidFill>
                <a:latin typeface="Arial"/>
                <a:cs typeface="Arial"/>
              </a:rPr>
              <a:t> </a:t>
            </a:r>
            <a:r>
              <a:rPr sz="1600" b="1" spc="-3" dirty="0">
                <a:solidFill>
                  <a:srgbClr val="387DB8"/>
                </a:solidFill>
                <a:latin typeface="Arial"/>
                <a:cs typeface="Arial"/>
              </a:rPr>
              <a:t>is</a:t>
            </a:r>
            <a:r>
              <a:rPr sz="1600" b="1" spc="3" dirty="0">
                <a:solidFill>
                  <a:srgbClr val="387DB8"/>
                </a:solidFill>
                <a:latin typeface="Arial"/>
                <a:cs typeface="Arial"/>
              </a:rPr>
              <a:t> </a:t>
            </a:r>
            <a:r>
              <a:rPr sz="1600" b="1" spc="-3" dirty="0">
                <a:solidFill>
                  <a:srgbClr val="387DB8"/>
                </a:solidFill>
                <a:latin typeface="Arial"/>
                <a:cs typeface="Arial"/>
              </a:rPr>
              <a:t>the</a:t>
            </a:r>
            <a:r>
              <a:rPr sz="1600" b="1" spc="3" dirty="0">
                <a:solidFill>
                  <a:srgbClr val="387DB8"/>
                </a:solidFill>
                <a:latin typeface="Arial"/>
                <a:cs typeface="Arial"/>
              </a:rPr>
              <a:t> </a:t>
            </a:r>
            <a:r>
              <a:rPr sz="1600" b="1" spc="-3" dirty="0">
                <a:solidFill>
                  <a:srgbClr val="387DB8"/>
                </a:solidFill>
                <a:latin typeface="Arial"/>
                <a:cs typeface="Arial"/>
              </a:rPr>
              <a:t>Block</a:t>
            </a:r>
            <a:r>
              <a:rPr sz="1600" b="1" spc="3" dirty="0">
                <a:solidFill>
                  <a:srgbClr val="387DB8"/>
                </a:solidFill>
                <a:latin typeface="Arial"/>
                <a:cs typeface="Arial"/>
              </a:rPr>
              <a:t> </a:t>
            </a:r>
            <a:r>
              <a:rPr sz="1600" b="1" spc="-3" dirty="0">
                <a:solidFill>
                  <a:srgbClr val="387DB8"/>
                </a:solidFill>
                <a:latin typeface="Arial"/>
                <a:cs typeface="Arial"/>
              </a:rPr>
              <a:t>inside </a:t>
            </a:r>
            <a:r>
              <a:rPr sz="1600" b="1" spc="-437" dirty="0">
                <a:solidFill>
                  <a:srgbClr val="387DB8"/>
                </a:solidFill>
                <a:latin typeface="Arial"/>
                <a:cs typeface="Arial"/>
              </a:rPr>
              <a:t> </a:t>
            </a:r>
            <a:r>
              <a:rPr sz="1600" b="1" spc="-3" dirty="0">
                <a:solidFill>
                  <a:srgbClr val="387DB8"/>
                </a:solidFill>
                <a:latin typeface="Arial"/>
                <a:cs typeface="Arial"/>
              </a:rPr>
              <a:t>the red</a:t>
            </a:r>
            <a:r>
              <a:rPr sz="1600" b="1" dirty="0">
                <a:solidFill>
                  <a:srgbClr val="387DB8"/>
                </a:solidFill>
                <a:latin typeface="Arial"/>
                <a:cs typeface="Arial"/>
              </a:rPr>
              <a:t> </a:t>
            </a:r>
            <a:r>
              <a:rPr sz="1600" b="1" spc="-3" dirty="0">
                <a:solidFill>
                  <a:srgbClr val="387DB8"/>
                </a:solidFill>
                <a:latin typeface="Arial"/>
                <a:cs typeface="Arial"/>
              </a:rPr>
              <a:t>Box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4808" y="5811220"/>
            <a:ext cx="5173133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b="1" spc="-3" dirty="0">
                <a:solidFill>
                  <a:srgbClr val="289685"/>
                </a:solidFill>
                <a:latin typeface="Arial"/>
                <a:cs typeface="Arial"/>
              </a:rPr>
              <a:t>Now</a:t>
            </a:r>
            <a:r>
              <a:rPr sz="1600" b="1" dirty="0">
                <a:solidFill>
                  <a:srgbClr val="289685"/>
                </a:solidFill>
                <a:latin typeface="Arial"/>
                <a:cs typeface="Arial"/>
              </a:rPr>
              <a:t> </a:t>
            </a:r>
            <a:r>
              <a:rPr sz="1600" b="1" spc="-3" dirty="0">
                <a:solidFill>
                  <a:srgbClr val="289685"/>
                </a:solidFill>
                <a:latin typeface="Arial"/>
                <a:cs typeface="Arial"/>
              </a:rPr>
              <a:t>lets</a:t>
            </a:r>
            <a:r>
              <a:rPr sz="1600" b="1" spc="3" dirty="0">
                <a:solidFill>
                  <a:srgbClr val="289685"/>
                </a:solidFill>
                <a:latin typeface="Arial"/>
                <a:cs typeface="Arial"/>
              </a:rPr>
              <a:t> </a:t>
            </a:r>
            <a:r>
              <a:rPr sz="1600" b="1" spc="-3" dirty="0">
                <a:solidFill>
                  <a:srgbClr val="289685"/>
                </a:solidFill>
                <a:latin typeface="Arial"/>
                <a:cs typeface="Arial"/>
              </a:rPr>
              <a:t>Write</a:t>
            </a:r>
            <a:r>
              <a:rPr sz="1600" b="1" dirty="0">
                <a:solidFill>
                  <a:srgbClr val="289685"/>
                </a:solidFill>
                <a:latin typeface="Arial"/>
                <a:cs typeface="Arial"/>
              </a:rPr>
              <a:t> </a:t>
            </a:r>
            <a:r>
              <a:rPr sz="1600" b="1" spc="-3" dirty="0">
                <a:solidFill>
                  <a:srgbClr val="289685"/>
                </a:solidFill>
                <a:latin typeface="Arial"/>
                <a:cs typeface="Arial"/>
              </a:rPr>
              <a:t>the</a:t>
            </a:r>
            <a:r>
              <a:rPr sz="1600" b="1" spc="3" dirty="0">
                <a:solidFill>
                  <a:srgbClr val="289685"/>
                </a:solidFill>
                <a:latin typeface="Arial"/>
                <a:cs typeface="Arial"/>
              </a:rPr>
              <a:t> </a:t>
            </a:r>
            <a:r>
              <a:rPr sz="1600" b="1" spc="-3" dirty="0">
                <a:solidFill>
                  <a:srgbClr val="289685"/>
                </a:solidFill>
                <a:latin typeface="Arial"/>
                <a:cs typeface="Arial"/>
              </a:rPr>
              <a:t>RTL</a:t>
            </a:r>
            <a:r>
              <a:rPr sz="1600" b="1" spc="3" dirty="0">
                <a:solidFill>
                  <a:srgbClr val="289685"/>
                </a:solidFill>
                <a:latin typeface="Arial"/>
                <a:cs typeface="Arial"/>
              </a:rPr>
              <a:t> </a:t>
            </a:r>
            <a:r>
              <a:rPr sz="1600" b="1" spc="-3" dirty="0">
                <a:solidFill>
                  <a:srgbClr val="289685"/>
                </a:solidFill>
                <a:latin typeface="Arial"/>
                <a:cs typeface="Arial"/>
              </a:rPr>
              <a:t>for</a:t>
            </a:r>
            <a:r>
              <a:rPr sz="1600" b="1" dirty="0">
                <a:solidFill>
                  <a:srgbClr val="289685"/>
                </a:solidFill>
                <a:latin typeface="Arial"/>
                <a:cs typeface="Arial"/>
              </a:rPr>
              <a:t> a</a:t>
            </a:r>
            <a:r>
              <a:rPr sz="1600" b="1" spc="3" dirty="0">
                <a:solidFill>
                  <a:srgbClr val="289685"/>
                </a:solidFill>
                <a:latin typeface="Arial"/>
                <a:cs typeface="Arial"/>
              </a:rPr>
              <a:t> </a:t>
            </a:r>
            <a:r>
              <a:rPr sz="1600" b="1" spc="-3" dirty="0">
                <a:solidFill>
                  <a:srgbClr val="289685"/>
                </a:solidFill>
                <a:latin typeface="Arial"/>
                <a:cs typeface="Arial"/>
              </a:rPr>
              <a:t>single</a:t>
            </a:r>
            <a:r>
              <a:rPr sz="1600" b="1" spc="3" dirty="0">
                <a:solidFill>
                  <a:srgbClr val="289685"/>
                </a:solidFill>
                <a:latin typeface="Arial"/>
                <a:cs typeface="Arial"/>
              </a:rPr>
              <a:t> </a:t>
            </a:r>
            <a:r>
              <a:rPr sz="1600" b="1" spc="-3" dirty="0">
                <a:solidFill>
                  <a:srgbClr val="289685"/>
                </a:solidFill>
                <a:latin typeface="Arial"/>
                <a:cs typeface="Arial"/>
              </a:rPr>
              <a:t>Transposed</a:t>
            </a:r>
            <a:r>
              <a:rPr sz="1600" b="1" dirty="0">
                <a:solidFill>
                  <a:srgbClr val="289685"/>
                </a:solidFill>
                <a:latin typeface="Arial"/>
                <a:cs typeface="Arial"/>
              </a:rPr>
              <a:t> </a:t>
            </a:r>
            <a:r>
              <a:rPr sz="1600" b="1" spc="-3" dirty="0">
                <a:solidFill>
                  <a:srgbClr val="289685"/>
                </a:solidFill>
                <a:latin typeface="Arial"/>
                <a:cs typeface="Arial"/>
              </a:rPr>
              <a:t>block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25334" y="496527"/>
            <a:ext cx="4509770" cy="996854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8467" marR="3387">
              <a:lnSpc>
                <a:spcPts val="3800"/>
              </a:lnSpc>
              <a:spcBef>
                <a:spcPts val="173"/>
              </a:spcBef>
              <a:tabLst>
                <a:tab pos="776009" algn="l"/>
                <a:tab pos="1588426" algn="l"/>
                <a:tab pos="1927110" algn="l"/>
                <a:tab pos="3417741" algn="l"/>
                <a:tab pos="3891475" algn="l"/>
              </a:tabLst>
            </a:pPr>
            <a:r>
              <a:rPr sz="3200" b="1" dirty="0">
                <a:solidFill>
                  <a:srgbClr val="27174E"/>
                </a:solidFill>
                <a:latin typeface="Arial"/>
                <a:cs typeface="Arial"/>
              </a:rPr>
              <a:t>Finding	a	pattern	in	the  FIR	Archeitecture</a:t>
            </a:r>
            <a:endParaRPr sz="3200">
              <a:latin typeface="Arial"/>
              <a:cs typeface="Arial"/>
            </a:endParaRPr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CC4C256D-AB0B-A3D6-220D-1ADF7506B1CC}"/>
              </a:ext>
            </a:extLst>
          </p:cNvPr>
          <p:cNvSpPr/>
          <p:nvPr/>
        </p:nvSpPr>
        <p:spPr>
          <a:xfrm>
            <a:off x="1393922" y="2422906"/>
            <a:ext cx="1096009" cy="734483"/>
          </a:xfrm>
          <a:custGeom>
            <a:avLst/>
            <a:gdLst/>
            <a:ahLst/>
            <a:cxnLst/>
            <a:rect l="l" t="t" r="r" b="b"/>
            <a:pathLst>
              <a:path w="1644014" h="1101725">
                <a:moveTo>
                  <a:pt x="0" y="0"/>
                </a:moveTo>
                <a:lnTo>
                  <a:pt x="0" y="1101623"/>
                </a:lnTo>
                <a:lnTo>
                  <a:pt x="1643510" y="1101623"/>
                </a:lnTo>
                <a:lnTo>
                  <a:pt x="1643510" y="0"/>
                </a:lnTo>
                <a:lnTo>
                  <a:pt x="0" y="0"/>
                </a:lnTo>
              </a:path>
            </a:pathLst>
          </a:custGeom>
          <a:ln w="57150">
            <a:solidFill>
              <a:srgbClr val="FF3030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394113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4199" y="216923"/>
            <a:ext cx="11760200" cy="6426200"/>
            <a:chOff x="216550" y="325385"/>
            <a:chExt cx="17640300" cy="9639300"/>
          </a:xfrm>
        </p:grpSpPr>
        <p:sp>
          <p:nvSpPr>
            <p:cNvPr id="3" name="object 3"/>
            <p:cNvSpPr/>
            <p:nvPr/>
          </p:nvSpPr>
          <p:spPr>
            <a:xfrm>
              <a:off x="216550" y="325385"/>
              <a:ext cx="17640300" cy="9639300"/>
            </a:xfrm>
            <a:custGeom>
              <a:avLst/>
              <a:gdLst/>
              <a:ahLst/>
              <a:cxnLst/>
              <a:rect l="l" t="t" r="r" b="b"/>
              <a:pathLst>
                <a:path w="17640300" h="9639300">
                  <a:moveTo>
                    <a:pt x="17640300" y="9639300"/>
                  </a:moveTo>
                  <a:lnTo>
                    <a:pt x="0" y="9639300"/>
                  </a:lnTo>
                  <a:lnTo>
                    <a:pt x="0" y="0"/>
                  </a:lnTo>
                  <a:lnTo>
                    <a:pt x="17640300" y="0"/>
                  </a:lnTo>
                  <a:lnTo>
                    <a:pt x="17640300" y="96393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00" dirty="0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4329" y="5666262"/>
              <a:ext cx="12696839" cy="35909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7354" y="1897391"/>
              <a:ext cx="3648090" cy="348613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16052" y="3297996"/>
              <a:ext cx="4972049" cy="139064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924457" y="880233"/>
            <a:ext cx="2230119" cy="50099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  <a:tabLst>
                <a:tab pos="911059" algn="l"/>
              </a:tabLst>
            </a:pPr>
            <a:r>
              <a:rPr sz="3200" dirty="0">
                <a:solidFill>
                  <a:srgbClr val="000000"/>
                </a:solidFill>
              </a:rPr>
              <a:t>RTL	Viewer</a:t>
            </a:r>
            <a:endParaRPr sz="3200"/>
          </a:p>
        </p:txBody>
      </p:sp>
    </p:spTree>
    <p:extLst>
      <p:ext uri="{BB962C8B-B14F-4D97-AF65-F5344CB8AC3E}">
        <p14:creationId xmlns:p14="http://schemas.microsoft.com/office/powerpoint/2010/main" val="2568910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6922" y="0"/>
            <a:ext cx="6311900" cy="6858000"/>
          </a:xfrm>
          <a:custGeom>
            <a:avLst/>
            <a:gdLst/>
            <a:ahLst/>
            <a:cxnLst/>
            <a:rect l="l" t="t" r="r" b="b"/>
            <a:pathLst>
              <a:path w="9467850" h="10287000">
                <a:moveTo>
                  <a:pt x="946785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9467850" y="0"/>
                </a:lnTo>
                <a:lnTo>
                  <a:pt x="9467850" y="10287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7110196" y="1859651"/>
            <a:ext cx="4771813" cy="0"/>
          </a:xfrm>
          <a:custGeom>
            <a:avLst/>
            <a:gdLst/>
            <a:ahLst/>
            <a:cxnLst/>
            <a:rect l="l" t="t" r="r" b="b"/>
            <a:pathLst>
              <a:path w="7157719">
                <a:moveTo>
                  <a:pt x="0" y="0"/>
                </a:moveTo>
                <a:lnTo>
                  <a:pt x="7157475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grpSp>
        <p:nvGrpSpPr>
          <p:cNvPr id="4" name="object 4"/>
          <p:cNvGrpSpPr/>
          <p:nvPr/>
        </p:nvGrpSpPr>
        <p:grpSpPr>
          <a:xfrm>
            <a:off x="416144" y="1969065"/>
            <a:ext cx="6013450" cy="2496819"/>
            <a:chOff x="624215" y="2953597"/>
            <a:chExt cx="9020175" cy="374522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745" y="3003126"/>
              <a:ext cx="8920916" cy="364613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62315" y="2991697"/>
              <a:ext cx="8943975" cy="3669029"/>
            </a:xfrm>
            <a:custGeom>
              <a:avLst/>
              <a:gdLst/>
              <a:ahLst/>
              <a:cxnLst/>
              <a:rect l="l" t="t" r="r" b="b"/>
              <a:pathLst>
                <a:path w="8943975" h="3669029">
                  <a:moveTo>
                    <a:pt x="0" y="0"/>
                  </a:moveTo>
                  <a:lnTo>
                    <a:pt x="0" y="3668915"/>
                  </a:lnTo>
                  <a:lnTo>
                    <a:pt x="8943679" y="3668915"/>
                  </a:lnTo>
                  <a:lnTo>
                    <a:pt x="8943679" y="0"/>
                  </a:lnTo>
                  <a:lnTo>
                    <a:pt x="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017343" y="545801"/>
            <a:ext cx="5741690" cy="782394"/>
          </a:xfrm>
          <a:prstGeom prst="rect">
            <a:avLst/>
          </a:prstGeom>
        </p:spPr>
        <p:txBody>
          <a:bodyPr vert="horz" wrap="square" lIns="0" tIns="7620" rIns="0" bIns="0" rtlCol="0" anchor="ctr">
            <a:spAutoFit/>
          </a:bodyPr>
          <a:lstStyle/>
          <a:p>
            <a:pPr marL="8467" marR="3387">
              <a:lnSpc>
                <a:spcPct val="100499"/>
              </a:lnSpc>
              <a:spcBef>
                <a:spcPts val="60"/>
              </a:spcBef>
            </a:pPr>
            <a:r>
              <a:rPr sz="5034" spc="10" dirty="0"/>
              <a:t>Filter </a:t>
            </a:r>
            <a:r>
              <a:rPr sz="5034" spc="13" dirty="0"/>
              <a:t> </a:t>
            </a:r>
            <a:r>
              <a:rPr sz="5034" spc="10" dirty="0"/>
              <a:t>Characteristics</a:t>
            </a:r>
            <a:endParaRPr sz="5034" dirty="0"/>
          </a:p>
        </p:txBody>
      </p:sp>
      <p:sp>
        <p:nvSpPr>
          <p:cNvPr id="8" name="object 8"/>
          <p:cNvSpPr txBox="1"/>
          <p:nvPr/>
        </p:nvSpPr>
        <p:spPr>
          <a:xfrm>
            <a:off x="7214970" y="1715545"/>
            <a:ext cx="4562263" cy="3640250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044" marR="3387" algn="ctr">
              <a:lnSpc>
                <a:spcPct val="108300"/>
              </a:lnSpc>
              <a:spcBef>
                <a:spcPts val="67"/>
              </a:spcBef>
            </a:pPr>
            <a:r>
              <a:rPr sz="2000" b="1" dirty="0">
                <a:latin typeface="Arial"/>
                <a:cs typeface="Arial"/>
              </a:rPr>
              <a:t>For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most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filters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we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will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see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(known</a:t>
            </a:r>
            <a:r>
              <a:rPr sz="2000" b="1" spc="-7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as </a:t>
            </a:r>
            <a:r>
              <a:rPr sz="2000" b="1" spc="-546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FIR, or Finite Impulse Response, type </a:t>
            </a:r>
            <a:r>
              <a:rPr sz="2000" b="1" spc="-546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filters), we can represent the filter </a:t>
            </a:r>
            <a:r>
              <a:rPr sz="2000" b="1" spc="3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itself with a single array of floats. For </a:t>
            </a:r>
            <a:r>
              <a:rPr sz="2000" b="1" spc="-546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filters symmetrical in the frequency </a:t>
            </a:r>
            <a:r>
              <a:rPr sz="2000" b="1" spc="3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domain, these floats will be real </a:t>
            </a:r>
            <a:r>
              <a:rPr sz="2000" b="1" spc="3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(versus complex), and there tends to </a:t>
            </a:r>
            <a:r>
              <a:rPr sz="2000" b="1" spc="3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be an odd number of them. We call </a:t>
            </a:r>
            <a:r>
              <a:rPr sz="2000" b="1" spc="3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this array of floats “filter taps” or </a:t>
            </a:r>
            <a:r>
              <a:rPr sz="2000" b="1" spc="3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Coefficients. We often use ‘h’ as the </a:t>
            </a:r>
            <a:r>
              <a:rPr sz="2000" b="1" spc="3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symbol</a:t>
            </a:r>
            <a:r>
              <a:rPr sz="2000" b="1" spc="-3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for</a:t>
            </a:r>
            <a:r>
              <a:rPr sz="2000" b="1" spc="-3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filter taps.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67241" y="380597"/>
            <a:ext cx="4511039" cy="113308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 indent="-423" algn="ctr">
              <a:lnSpc>
                <a:spcPct val="107100"/>
              </a:lnSpc>
              <a:spcBef>
                <a:spcPts val="67"/>
              </a:spcBef>
            </a:pPr>
            <a:r>
              <a:rPr sz="2333" b="1" spc="-3" dirty="0">
                <a:latin typeface="Arial"/>
                <a:cs typeface="Arial"/>
              </a:rPr>
              <a:t>Here is an example of </a:t>
            </a:r>
            <a:r>
              <a:rPr sz="2333" b="1" dirty="0">
                <a:latin typeface="Arial"/>
                <a:cs typeface="Arial"/>
              </a:rPr>
              <a:t>a </a:t>
            </a:r>
            <a:r>
              <a:rPr sz="2333" b="1" spc="-3" dirty="0">
                <a:latin typeface="Arial"/>
                <a:cs typeface="Arial"/>
              </a:rPr>
              <a:t>set of </a:t>
            </a:r>
            <a:r>
              <a:rPr sz="2333" b="1" dirty="0">
                <a:latin typeface="Arial"/>
                <a:cs typeface="Arial"/>
              </a:rPr>
              <a:t> </a:t>
            </a:r>
            <a:r>
              <a:rPr sz="2333" b="1" spc="-3" dirty="0">
                <a:latin typeface="Arial"/>
                <a:cs typeface="Arial"/>
              </a:rPr>
              <a:t>filter taps or Coefficients, which </a:t>
            </a:r>
            <a:r>
              <a:rPr sz="2333" b="1" spc="-640" dirty="0">
                <a:latin typeface="Arial"/>
                <a:cs typeface="Arial"/>
              </a:rPr>
              <a:t> </a:t>
            </a:r>
            <a:r>
              <a:rPr sz="2333" b="1" spc="-3" dirty="0">
                <a:latin typeface="Arial"/>
                <a:cs typeface="Arial"/>
              </a:rPr>
              <a:t>define</a:t>
            </a:r>
            <a:r>
              <a:rPr sz="2333" b="1" spc="-7" dirty="0">
                <a:latin typeface="Arial"/>
                <a:cs typeface="Arial"/>
              </a:rPr>
              <a:t> </a:t>
            </a:r>
            <a:r>
              <a:rPr sz="2333" b="1" spc="-3" dirty="0">
                <a:latin typeface="Arial"/>
                <a:cs typeface="Arial"/>
              </a:rPr>
              <a:t>one</a:t>
            </a:r>
            <a:r>
              <a:rPr sz="2333" b="1" spc="-7" dirty="0">
                <a:latin typeface="Arial"/>
                <a:cs typeface="Arial"/>
              </a:rPr>
              <a:t> </a:t>
            </a:r>
            <a:r>
              <a:rPr sz="2333" b="1" spc="-3" dirty="0">
                <a:latin typeface="Arial"/>
                <a:cs typeface="Arial"/>
              </a:rPr>
              <a:t>filter</a:t>
            </a:r>
            <a:endParaRPr sz="2333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80028" y="4997682"/>
            <a:ext cx="4382770" cy="1305380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 algn="ctr">
              <a:lnSpc>
                <a:spcPct val="107800"/>
              </a:lnSpc>
              <a:spcBef>
                <a:spcPts val="67"/>
              </a:spcBef>
            </a:pPr>
            <a:r>
              <a:rPr sz="2667" b="1" spc="-3" dirty="0">
                <a:solidFill>
                  <a:srgbClr val="A122BD"/>
                </a:solidFill>
                <a:latin typeface="Arial"/>
                <a:cs typeface="Arial"/>
              </a:rPr>
              <a:t>We get these cofficients by </a:t>
            </a:r>
            <a:r>
              <a:rPr sz="2667" b="1" spc="-733" dirty="0">
                <a:solidFill>
                  <a:srgbClr val="A122BD"/>
                </a:solidFill>
                <a:latin typeface="Arial"/>
                <a:cs typeface="Arial"/>
              </a:rPr>
              <a:t> </a:t>
            </a:r>
            <a:r>
              <a:rPr sz="2667" b="1" spc="-3" dirty="0">
                <a:solidFill>
                  <a:srgbClr val="A122BD"/>
                </a:solidFill>
                <a:latin typeface="Arial"/>
                <a:cs typeface="Arial"/>
              </a:rPr>
              <a:t>using MATLAB Filter </a:t>
            </a:r>
            <a:r>
              <a:rPr sz="2667" b="1" dirty="0">
                <a:solidFill>
                  <a:srgbClr val="A122BD"/>
                </a:solidFill>
                <a:latin typeface="Arial"/>
                <a:cs typeface="Arial"/>
              </a:rPr>
              <a:t> </a:t>
            </a:r>
            <a:r>
              <a:rPr sz="2667" b="1" spc="-3" dirty="0">
                <a:solidFill>
                  <a:srgbClr val="A122BD"/>
                </a:solidFill>
                <a:latin typeface="Arial"/>
                <a:cs typeface="Arial"/>
              </a:rPr>
              <a:t>Designer</a:t>
            </a:r>
            <a:endParaRPr sz="266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  <a:prstGeom prst="rect">
            <a:avLst/>
          </a:prstGeom>
        </p:spPr>
        <p:txBody>
          <a:bodyPr vert="horz" lIns="0" tIns="8043" rIns="0" bIns="0" rtlCol="0" anchor="ctr">
            <a:normAutofit/>
          </a:bodyPr>
          <a:lstStyle/>
          <a:p>
            <a:pPr marL="8467" marR="3387">
              <a:spcBef>
                <a:spcPts val="63"/>
              </a:spcBef>
            </a:pPr>
            <a:r>
              <a:rPr lang="en-US" sz="5400" spc="7"/>
              <a:t>Filter Design </a:t>
            </a:r>
            <a:r>
              <a:rPr lang="en-US" sz="5400" spc="-1047"/>
              <a:t> </a:t>
            </a:r>
            <a:r>
              <a:rPr lang="en-US" sz="5400" spc="7"/>
              <a:t>Usign</a:t>
            </a:r>
            <a:r>
              <a:rPr lang="en-US" sz="5400" spc="-37"/>
              <a:t> </a:t>
            </a:r>
            <a:r>
              <a:rPr lang="en-US" sz="5400" spc="7"/>
              <a:t>Matlab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/>
          <p:nvPr/>
        </p:nvSpPr>
        <p:spPr>
          <a:xfrm>
            <a:off x="6704092" y="630936"/>
            <a:ext cx="4707229" cy="3913632"/>
          </a:xfrm>
          <a:custGeom>
            <a:avLst/>
            <a:gdLst/>
            <a:ahLst/>
            <a:cxnLst/>
            <a:rect l="l" t="t" r="r" b="b"/>
            <a:pathLst>
              <a:path w="12372975" h="10287000">
                <a:moveTo>
                  <a:pt x="12372975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2372975" y="0"/>
                </a:lnTo>
                <a:lnTo>
                  <a:pt x="12372975" y="10287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4654296" y="1844779"/>
            <a:ext cx="1876610" cy="0"/>
          </a:xfrm>
          <a:custGeom>
            <a:avLst/>
            <a:gdLst/>
            <a:ahLst/>
            <a:cxnLst/>
            <a:rect l="l" t="t" r="r" b="b"/>
            <a:pathLst>
              <a:path w="4932680">
                <a:moveTo>
                  <a:pt x="0" y="0"/>
                </a:moveTo>
                <a:lnTo>
                  <a:pt x="4932530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8" name="object 8"/>
          <p:cNvSpPr txBox="1"/>
          <p:nvPr/>
        </p:nvSpPr>
        <p:spPr>
          <a:xfrm>
            <a:off x="4779044" y="1670667"/>
            <a:ext cx="2077124" cy="402817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4826" marR="1931" algn="ctr" defTabSz="521208">
              <a:lnSpc>
                <a:spcPct val="107100"/>
              </a:lnSpc>
              <a:spcBef>
                <a:spcPts val="38"/>
              </a:spcBef>
            </a:pPr>
            <a:r>
              <a:rPr lang="en-US" b="1" kern="1200" spc="-2" dirty="0">
                <a:solidFill>
                  <a:schemeClr val="tx1"/>
                </a:solidFill>
                <a:latin typeface="Arial"/>
                <a:ea typeface="+mn-ea"/>
                <a:cs typeface="Arial"/>
              </a:rPr>
              <a:t>as </a:t>
            </a:r>
            <a:r>
              <a:rPr lang="en-US" b="1" kern="1200" dirty="0">
                <a:solidFill>
                  <a:schemeClr val="tx1"/>
                </a:solidFill>
                <a:latin typeface="Arial"/>
                <a:ea typeface="+mn-ea"/>
                <a:cs typeface="Arial"/>
              </a:rPr>
              <a:t>a </a:t>
            </a:r>
            <a:r>
              <a:rPr lang="en-US" b="1" kern="1200" spc="-2" dirty="0">
                <a:solidFill>
                  <a:schemeClr val="tx1"/>
                </a:solidFill>
                <a:latin typeface="Arial"/>
                <a:ea typeface="+mn-ea"/>
                <a:cs typeface="Arial"/>
              </a:rPr>
              <a:t>start we will design </a:t>
            </a:r>
            <a:r>
              <a:rPr lang="en-US" b="1" kern="1200" dirty="0">
                <a:solidFill>
                  <a:schemeClr val="tx1"/>
                </a:solidFill>
                <a:latin typeface="Arial"/>
                <a:ea typeface="+mn-ea"/>
                <a:cs typeface="Arial"/>
              </a:rPr>
              <a:t>a </a:t>
            </a:r>
            <a:r>
              <a:rPr lang="en-US" b="1" kern="1200" spc="-365" dirty="0">
                <a:solidFill>
                  <a:schemeClr val="tx1"/>
                </a:solidFill>
                <a:latin typeface="Arial"/>
                <a:ea typeface="+mn-ea"/>
                <a:cs typeface="Arial"/>
              </a:rPr>
              <a:t> </a:t>
            </a:r>
            <a:r>
              <a:rPr lang="en-US" b="1" kern="1200" spc="-2" dirty="0">
                <a:solidFill>
                  <a:schemeClr val="tx1"/>
                </a:solidFill>
                <a:latin typeface="Arial"/>
                <a:ea typeface="+mn-ea"/>
                <a:cs typeface="Arial"/>
              </a:rPr>
              <a:t>50th Order Low pass FIR </a:t>
            </a:r>
            <a:r>
              <a:rPr lang="en-US" b="1" kern="1200" dirty="0">
                <a:solidFill>
                  <a:schemeClr val="tx1"/>
                </a:solidFill>
                <a:latin typeface="Arial"/>
                <a:ea typeface="+mn-ea"/>
                <a:cs typeface="Arial"/>
              </a:rPr>
              <a:t> </a:t>
            </a:r>
            <a:r>
              <a:rPr lang="en-US" b="1" kern="1200" spc="-2" dirty="0">
                <a:solidFill>
                  <a:schemeClr val="tx1"/>
                </a:solidFill>
                <a:latin typeface="Arial"/>
                <a:ea typeface="+mn-ea"/>
                <a:cs typeface="Arial"/>
              </a:rPr>
              <a:t>filter with hamming </a:t>
            </a:r>
            <a:r>
              <a:rPr lang="en-US" b="1" kern="1200" dirty="0">
                <a:solidFill>
                  <a:schemeClr val="tx1"/>
                </a:solidFill>
                <a:latin typeface="Arial"/>
                <a:ea typeface="+mn-ea"/>
                <a:cs typeface="Arial"/>
              </a:rPr>
              <a:t> </a:t>
            </a:r>
            <a:r>
              <a:rPr lang="en-US" b="1" kern="1200" spc="-2" dirty="0">
                <a:solidFill>
                  <a:schemeClr val="tx1"/>
                </a:solidFill>
                <a:latin typeface="Arial"/>
                <a:ea typeface="+mn-ea"/>
                <a:cs typeface="Arial"/>
              </a:rPr>
              <a:t>window</a:t>
            </a:r>
            <a:endParaRPr lang="en-US" kern="1200" dirty="0">
              <a:solidFill>
                <a:schemeClr val="tx1"/>
              </a:solidFill>
              <a:latin typeface="Arial"/>
              <a:ea typeface="+mn-ea"/>
              <a:cs typeface="Arial"/>
            </a:endParaRPr>
          </a:p>
          <a:p>
            <a:pPr defTabSz="521208">
              <a:spcBef>
                <a:spcPts val="6"/>
              </a:spcBef>
            </a:pPr>
            <a:endParaRPr lang="en-US" sz="2000" kern="1200" dirty="0">
              <a:solidFill>
                <a:schemeClr val="tx1"/>
              </a:solidFill>
              <a:latin typeface="Arial"/>
              <a:ea typeface="+mn-ea"/>
              <a:cs typeface="Arial"/>
            </a:endParaRPr>
          </a:p>
          <a:p>
            <a:pPr marL="157577" marR="163851" indent="-37886" algn="ctr" defTabSz="521208">
              <a:lnSpc>
                <a:spcPct val="107100"/>
              </a:lnSpc>
              <a:spcBef>
                <a:spcPts val="2"/>
              </a:spcBef>
            </a:pPr>
            <a:r>
              <a:rPr lang="en-US" b="1" kern="1200" spc="-2" dirty="0">
                <a:solidFill>
                  <a:schemeClr val="tx1"/>
                </a:solidFill>
                <a:latin typeface="Arial"/>
                <a:ea typeface="+mn-ea"/>
                <a:cs typeface="Arial"/>
              </a:rPr>
              <a:t>Cutoff Freq. </a:t>
            </a:r>
            <a:r>
              <a:rPr lang="en-US" b="1" kern="1200" dirty="0">
                <a:solidFill>
                  <a:schemeClr val="tx1"/>
                </a:solidFill>
                <a:latin typeface="Arial"/>
                <a:ea typeface="+mn-ea"/>
                <a:cs typeface="Arial"/>
              </a:rPr>
              <a:t>= </a:t>
            </a:r>
            <a:r>
              <a:rPr lang="en-US" b="1" kern="1200" spc="-2" dirty="0">
                <a:solidFill>
                  <a:schemeClr val="tx1"/>
                </a:solidFill>
                <a:latin typeface="Arial"/>
                <a:ea typeface="+mn-ea"/>
                <a:cs typeface="Arial"/>
              </a:rPr>
              <a:t>10MHz </a:t>
            </a:r>
            <a:r>
              <a:rPr lang="en-US" b="1" kern="1200" dirty="0">
                <a:solidFill>
                  <a:schemeClr val="tx1"/>
                </a:solidFill>
                <a:latin typeface="Arial"/>
                <a:ea typeface="+mn-ea"/>
                <a:cs typeface="Arial"/>
              </a:rPr>
              <a:t> </a:t>
            </a:r>
            <a:r>
              <a:rPr lang="en-US" b="1" kern="1200" spc="-2" dirty="0">
                <a:solidFill>
                  <a:schemeClr val="tx1"/>
                </a:solidFill>
                <a:latin typeface="Arial"/>
                <a:ea typeface="+mn-ea"/>
                <a:cs typeface="Arial"/>
              </a:rPr>
              <a:t>Sampling Freq. </a:t>
            </a:r>
            <a:r>
              <a:rPr lang="en-US" b="1" kern="1200" dirty="0">
                <a:solidFill>
                  <a:schemeClr val="tx1"/>
                </a:solidFill>
                <a:latin typeface="Arial"/>
                <a:ea typeface="+mn-ea"/>
                <a:cs typeface="Arial"/>
              </a:rPr>
              <a:t>= </a:t>
            </a:r>
            <a:r>
              <a:rPr lang="en-US" b="1" kern="1200" spc="-2" dirty="0">
                <a:solidFill>
                  <a:schemeClr val="tx1"/>
                </a:solidFill>
                <a:latin typeface="Arial"/>
                <a:ea typeface="+mn-ea"/>
                <a:cs typeface="Arial"/>
              </a:rPr>
              <a:t>100 </a:t>
            </a:r>
            <a:r>
              <a:rPr lang="en-US" b="1" kern="1200" spc="-365" dirty="0">
                <a:solidFill>
                  <a:schemeClr val="tx1"/>
                </a:solidFill>
                <a:latin typeface="Arial"/>
                <a:ea typeface="+mn-ea"/>
                <a:cs typeface="Arial"/>
              </a:rPr>
              <a:t> </a:t>
            </a:r>
            <a:r>
              <a:rPr lang="en-US" b="1" kern="1200" spc="-2" dirty="0">
                <a:solidFill>
                  <a:schemeClr val="tx1"/>
                </a:solidFill>
                <a:latin typeface="Arial"/>
                <a:ea typeface="+mn-ea"/>
                <a:cs typeface="Arial"/>
              </a:rPr>
              <a:t>MHz</a:t>
            </a:r>
            <a:endParaRPr lang="en-US" kern="1200" dirty="0">
              <a:solidFill>
                <a:schemeClr val="tx1"/>
              </a:solidFill>
              <a:latin typeface="Arial"/>
              <a:ea typeface="+mn-ea"/>
              <a:cs typeface="Arial"/>
            </a:endParaRPr>
          </a:p>
          <a:p>
            <a:pPr marR="43919" algn="ctr" defTabSz="521208">
              <a:spcBef>
                <a:spcPts val="114"/>
              </a:spcBef>
            </a:pPr>
            <a:r>
              <a:rPr lang="en-US" b="1" kern="1200" spc="-2" dirty="0">
                <a:solidFill>
                  <a:schemeClr val="tx1"/>
                </a:solidFill>
                <a:latin typeface="Arial"/>
                <a:ea typeface="+mn-ea"/>
                <a:cs typeface="Arial"/>
              </a:rPr>
              <a:t>Structure:</a:t>
            </a:r>
            <a:r>
              <a:rPr lang="en-US" b="1" kern="1200" spc="-19" dirty="0">
                <a:solidFill>
                  <a:schemeClr val="tx1"/>
                </a:solidFill>
                <a:latin typeface="Arial"/>
                <a:ea typeface="+mn-ea"/>
                <a:cs typeface="Arial"/>
              </a:rPr>
              <a:t> </a:t>
            </a:r>
            <a:r>
              <a:rPr lang="en-US" b="1" kern="1200" spc="-2" dirty="0">
                <a:solidFill>
                  <a:schemeClr val="tx1"/>
                </a:solidFill>
                <a:latin typeface="Arial"/>
                <a:ea typeface="+mn-ea"/>
                <a:cs typeface="Arial"/>
              </a:rPr>
              <a:t>Transposed</a:t>
            </a:r>
            <a:endParaRPr lang="en-US" kern="1200" dirty="0">
              <a:solidFill>
                <a:schemeClr val="tx1"/>
              </a:solidFill>
              <a:latin typeface="Arial"/>
              <a:ea typeface="+mn-ea"/>
              <a:cs typeface="Arial"/>
            </a:endParaRPr>
          </a:p>
          <a:p>
            <a:pPr marL="183156" marR="180260" algn="ctr" defTabSz="521208">
              <a:lnSpc>
                <a:spcPct val="106000"/>
              </a:lnSpc>
              <a:spcBef>
                <a:spcPts val="21"/>
              </a:spcBef>
            </a:pPr>
            <a:r>
              <a:rPr lang="en-US" sz="1050" b="1" kern="1200" spc="-2" dirty="0">
                <a:solidFill>
                  <a:schemeClr val="tx1"/>
                </a:solidFill>
                <a:latin typeface="Arial"/>
                <a:ea typeface="+mn-ea"/>
                <a:cs typeface="Arial"/>
              </a:rPr>
              <a:t>(we will get to the difference btw </a:t>
            </a:r>
            <a:r>
              <a:rPr lang="en-US" sz="1050" b="1" kern="1200" spc="-238" dirty="0">
                <a:solidFill>
                  <a:schemeClr val="tx1"/>
                </a:solidFill>
                <a:latin typeface="Arial"/>
                <a:ea typeface="+mn-ea"/>
                <a:cs typeface="Arial"/>
              </a:rPr>
              <a:t> </a:t>
            </a:r>
            <a:r>
              <a:rPr lang="en-US" sz="1050" b="1" kern="1200" spc="-2" dirty="0">
                <a:solidFill>
                  <a:schemeClr val="tx1"/>
                </a:solidFill>
                <a:latin typeface="Arial"/>
                <a:ea typeface="+mn-ea"/>
                <a:cs typeface="Arial"/>
              </a:rPr>
              <a:t>transposed</a:t>
            </a:r>
            <a:r>
              <a:rPr lang="en-US" sz="1050" b="1" kern="1200" spc="-7" dirty="0">
                <a:solidFill>
                  <a:schemeClr val="tx1"/>
                </a:solidFill>
                <a:latin typeface="Arial"/>
                <a:ea typeface="+mn-ea"/>
                <a:cs typeface="Arial"/>
              </a:rPr>
              <a:t> </a:t>
            </a:r>
            <a:r>
              <a:rPr lang="en-US" sz="1050" b="1" kern="1200" spc="-2" dirty="0">
                <a:solidFill>
                  <a:schemeClr val="tx1"/>
                </a:solidFill>
                <a:latin typeface="Arial"/>
                <a:ea typeface="+mn-ea"/>
                <a:cs typeface="Arial"/>
              </a:rPr>
              <a:t>and</a:t>
            </a:r>
            <a:r>
              <a:rPr lang="en-US" sz="1050" b="1" kern="1200" spc="-7" dirty="0">
                <a:solidFill>
                  <a:schemeClr val="tx1"/>
                </a:solidFill>
                <a:latin typeface="Arial"/>
                <a:ea typeface="+mn-ea"/>
                <a:cs typeface="Arial"/>
              </a:rPr>
              <a:t> </a:t>
            </a:r>
            <a:r>
              <a:rPr lang="en-US" sz="1050" b="1" kern="1200" spc="-2" dirty="0">
                <a:solidFill>
                  <a:schemeClr val="tx1"/>
                </a:solidFill>
                <a:latin typeface="Arial"/>
                <a:ea typeface="+mn-ea"/>
                <a:cs typeface="Arial"/>
              </a:rPr>
              <a:t>direct</a:t>
            </a:r>
            <a:r>
              <a:rPr lang="en-US" sz="1050" b="1" kern="1200" spc="-6" dirty="0">
                <a:solidFill>
                  <a:schemeClr val="tx1"/>
                </a:solidFill>
                <a:latin typeface="Arial"/>
                <a:ea typeface="+mn-ea"/>
                <a:cs typeface="Arial"/>
              </a:rPr>
              <a:t> </a:t>
            </a:r>
            <a:r>
              <a:rPr lang="en-US" sz="1050" b="1" kern="1200" spc="-2" dirty="0">
                <a:solidFill>
                  <a:schemeClr val="tx1"/>
                </a:solidFill>
                <a:latin typeface="Arial"/>
                <a:ea typeface="+mn-ea"/>
                <a:cs typeface="Arial"/>
              </a:rPr>
              <a:t>form</a:t>
            </a:r>
            <a:r>
              <a:rPr lang="en-US" sz="1050" b="1" kern="1200" spc="-7" dirty="0">
                <a:solidFill>
                  <a:schemeClr val="tx1"/>
                </a:solidFill>
                <a:latin typeface="Arial"/>
                <a:ea typeface="+mn-ea"/>
                <a:cs typeface="Arial"/>
              </a:rPr>
              <a:t> </a:t>
            </a:r>
            <a:r>
              <a:rPr lang="en-US" sz="1050" b="1" kern="1200" spc="-2" dirty="0">
                <a:solidFill>
                  <a:schemeClr val="tx1"/>
                </a:solidFill>
                <a:latin typeface="Arial"/>
                <a:ea typeface="+mn-ea"/>
                <a:cs typeface="Arial"/>
              </a:rPr>
              <a:t>later)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9" name="object 9" descr="A colorful gradient on a black background&#10;&#10;Description automatically generated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8262" y="824429"/>
            <a:ext cx="413105" cy="681261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5155054-CDB4-79EA-FCE4-949BBFBFBC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1" t="378" r="20019" b="10646"/>
          <a:stretch/>
        </p:blipFill>
        <p:spPr>
          <a:xfrm>
            <a:off x="6980915" y="855699"/>
            <a:ext cx="4842761" cy="514085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6754" y="216923"/>
            <a:ext cx="11760200" cy="6426200"/>
            <a:chOff x="325383" y="325385"/>
            <a:chExt cx="17640300" cy="9639300"/>
          </a:xfrm>
        </p:grpSpPr>
        <p:sp>
          <p:nvSpPr>
            <p:cNvPr id="3" name="object 3"/>
            <p:cNvSpPr/>
            <p:nvPr/>
          </p:nvSpPr>
          <p:spPr>
            <a:xfrm>
              <a:off x="325383" y="325385"/>
              <a:ext cx="17640300" cy="9639300"/>
            </a:xfrm>
            <a:custGeom>
              <a:avLst/>
              <a:gdLst/>
              <a:ahLst/>
              <a:cxnLst/>
              <a:rect l="l" t="t" r="r" b="b"/>
              <a:pathLst>
                <a:path w="17640300" h="9639300">
                  <a:moveTo>
                    <a:pt x="17640300" y="9639300"/>
                  </a:moveTo>
                  <a:lnTo>
                    <a:pt x="0" y="9639300"/>
                  </a:lnTo>
                  <a:lnTo>
                    <a:pt x="0" y="0"/>
                  </a:lnTo>
                  <a:lnTo>
                    <a:pt x="17640300" y="0"/>
                  </a:lnTo>
                  <a:lnTo>
                    <a:pt x="17640300" y="96393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5" name="object 5"/>
            <p:cNvSpPr/>
            <p:nvPr/>
          </p:nvSpPr>
          <p:spPr>
            <a:xfrm>
              <a:off x="838638" y="2750691"/>
              <a:ext cx="8589645" cy="6140450"/>
            </a:xfrm>
            <a:custGeom>
              <a:avLst/>
              <a:gdLst/>
              <a:ahLst/>
              <a:cxnLst/>
              <a:rect l="l" t="t" r="r" b="b"/>
              <a:pathLst>
                <a:path w="8589645" h="6140450">
                  <a:moveTo>
                    <a:pt x="0" y="0"/>
                  </a:moveTo>
                  <a:lnTo>
                    <a:pt x="0" y="6139900"/>
                  </a:lnTo>
                  <a:lnTo>
                    <a:pt x="8589616" y="6139900"/>
                  </a:lnTo>
                  <a:lnTo>
                    <a:pt x="8589616" y="0"/>
                  </a:lnTo>
                  <a:lnTo>
                    <a:pt x="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85205" y="640463"/>
            <a:ext cx="9400963" cy="763756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 marR="3387" indent="287881">
              <a:lnSpc>
                <a:spcPct val="107100"/>
              </a:lnSpc>
              <a:spcBef>
                <a:spcPts val="67"/>
              </a:spcBef>
            </a:pPr>
            <a:r>
              <a:rPr sz="2333" spc="-3" dirty="0">
                <a:solidFill>
                  <a:srgbClr val="000000"/>
                </a:solidFill>
              </a:rPr>
              <a:t>we generate the Coefficients for the filter “File” &gt;&gt; “Export” &gt;&gt; </a:t>
            </a:r>
            <a:r>
              <a:rPr sz="2333" dirty="0">
                <a:solidFill>
                  <a:srgbClr val="000000"/>
                </a:solidFill>
              </a:rPr>
              <a:t> </a:t>
            </a:r>
            <a:r>
              <a:rPr sz="2333" spc="-3" dirty="0">
                <a:solidFill>
                  <a:srgbClr val="000000"/>
                </a:solidFill>
              </a:rPr>
              <a:t>under</a:t>
            </a:r>
            <a:r>
              <a:rPr sz="2333" spc="-10" dirty="0">
                <a:solidFill>
                  <a:srgbClr val="000000"/>
                </a:solidFill>
              </a:rPr>
              <a:t> </a:t>
            </a:r>
            <a:r>
              <a:rPr sz="2333" spc="-3" dirty="0">
                <a:solidFill>
                  <a:srgbClr val="000000"/>
                </a:solidFill>
              </a:rPr>
              <a:t>“Export</a:t>
            </a:r>
            <a:r>
              <a:rPr sz="2333" spc="-7" dirty="0">
                <a:solidFill>
                  <a:srgbClr val="000000"/>
                </a:solidFill>
              </a:rPr>
              <a:t> </a:t>
            </a:r>
            <a:r>
              <a:rPr sz="2333" spc="-3" dirty="0">
                <a:solidFill>
                  <a:srgbClr val="000000"/>
                </a:solidFill>
              </a:rPr>
              <a:t>to”</a:t>
            </a:r>
            <a:r>
              <a:rPr sz="2333" spc="-7" dirty="0">
                <a:solidFill>
                  <a:srgbClr val="000000"/>
                </a:solidFill>
              </a:rPr>
              <a:t> </a:t>
            </a:r>
            <a:r>
              <a:rPr sz="2333" spc="-3" dirty="0">
                <a:solidFill>
                  <a:srgbClr val="000000"/>
                </a:solidFill>
              </a:rPr>
              <a:t>Click</a:t>
            </a:r>
            <a:r>
              <a:rPr sz="2333" spc="-7" dirty="0">
                <a:solidFill>
                  <a:srgbClr val="000000"/>
                </a:solidFill>
              </a:rPr>
              <a:t> </a:t>
            </a:r>
            <a:r>
              <a:rPr sz="2333" spc="-3" dirty="0">
                <a:solidFill>
                  <a:srgbClr val="A122BD"/>
                </a:solidFill>
              </a:rPr>
              <a:t>Coefficents</a:t>
            </a:r>
            <a:r>
              <a:rPr sz="2333" spc="-7" dirty="0">
                <a:solidFill>
                  <a:srgbClr val="A122BD"/>
                </a:solidFill>
              </a:rPr>
              <a:t> </a:t>
            </a:r>
            <a:r>
              <a:rPr sz="2333" spc="-3" dirty="0">
                <a:solidFill>
                  <a:srgbClr val="A122BD"/>
                </a:solidFill>
              </a:rPr>
              <a:t>ASCII</a:t>
            </a:r>
            <a:r>
              <a:rPr sz="2333" spc="-7" dirty="0">
                <a:solidFill>
                  <a:srgbClr val="A122BD"/>
                </a:solidFill>
              </a:rPr>
              <a:t> </a:t>
            </a:r>
            <a:r>
              <a:rPr sz="2333" spc="-3" dirty="0">
                <a:solidFill>
                  <a:srgbClr val="000000"/>
                </a:solidFill>
              </a:rPr>
              <a:t>&gt;&gt;</a:t>
            </a:r>
            <a:r>
              <a:rPr sz="2333" spc="-7" dirty="0">
                <a:solidFill>
                  <a:srgbClr val="000000"/>
                </a:solidFill>
              </a:rPr>
              <a:t> </a:t>
            </a:r>
            <a:r>
              <a:rPr sz="2333" spc="-3" dirty="0">
                <a:solidFill>
                  <a:srgbClr val="000000"/>
                </a:solidFill>
              </a:rPr>
              <a:t>then</a:t>
            </a:r>
            <a:r>
              <a:rPr sz="2333" spc="-7" dirty="0">
                <a:solidFill>
                  <a:srgbClr val="000000"/>
                </a:solidFill>
              </a:rPr>
              <a:t> </a:t>
            </a:r>
            <a:r>
              <a:rPr sz="2333" spc="-3" dirty="0">
                <a:solidFill>
                  <a:srgbClr val="000000"/>
                </a:solidFill>
              </a:rPr>
              <a:t>Choose</a:t>
            </a:r>
            <a:r>
              <a:rPr sz="2333" spc="-7" dirty="0">
                <a:solidFill>
                  <a:srgbClr val="000000"/>
                </a:solidFill>
              </a:rPr>
              <a:t> </a:t>
            </a:r>
            <a:r>
              <a:rPr sz="2333" spc="-3" dirty="0">
                <a:solidFill>
                  <a:srgbClr val="000000"/>
                </a:solidFill>
              </a:rPr>
              <a:t>Decimal</a:t>
            </a:r>
            <a:endParaRPr sz="2333"/>
          </a:p>
        </p:txBody>
      </p:sp>
      <p:sp>
        <p:nvSpPr>
          <p:cNvPr id="7" name="object 7"/>
          <p:cNvSpPr txBox="1"/>
          <p:nvPr/>
        </p:nvSpPr>
        <p:spPr>
          <a:xfrm>
            <a:off x="6605767" y="2889861"/>
            <a:ext cx="4988560" cy="190137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 algn="ctr">
              <a:lnSpc>
                <a:spcPct val="107100"/>
              </a:lnSpc>
              <a:spcBef>
                <a:spcPts val="67"/>
              </a:spcBef>
            </a:pPr>
            <a:r>
              <a:rPr sz="2333" b="1" spc="-3" dirty="0">
                <a:solidFill>
                  <a:srgbClr val="FF0000"/>
                </a:solidFill>
                <a:latin typeface="Arial"/>
                <a:cs typeface="Arial"/>
              </a:rPr>
              <a:t>Small Note: Number of Coefficients </a:t>
            </a:r>
            <a:r>
              <a:rPr sz="2333" b="1" spc="-6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33" b="1" spc="-3" dirty="0">
                <a:solidFill>
                  <a:srgbClr val="FF0000"/>
                </a:solidFill>
                <a:latin typeface="Arial"/>
                <a:cs typeface="Arial"/>
              </a:rPr>
              <a:t>or TAPS is higher than the filter </a:t>
            </a:r>
            <a:r>
              <a:rPr sz="2333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33" b="1" spc="-3" dirty="0">
                <a:solidFill>
                  <a:srgbClr val="FF0000"/>
                </a:solidFill>
                <a:latin typeface="Arial"/>
                <a:cs typeface="Arial"/>
              </a:rPr>
              <a:t>order by </a:t>
            </a:r>
            <a:r>
              <a:rPr sz="2333" b="1" dirty="0">
                <a:solidFill>
                  <a:srgbClr val="FF0000"/>
                </a:solidFill>
                <a:latin typeface="Arial"/>
                <a:cs typeface="Arial"/>
              </a:rPr>
              <a:t>1 </a:t>
            </a:r>
            <a:r>
              <a:rPr sz="2333" b="1" spc="-3" dirty="0">
                <a:solidFill>
                  <a:srgbClr val="FF0000"/>
                </a:solidFill>
                <a:latin typeface="Arial"/>
                <a:cs typeface="Arial"/>
              </a:rPr>
              <a:t>so 50th order filter will </a:t>
            </a:r>
            <a:r>
              <a:rPr sz="2333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33" b="1" spc="-3" dirty="0">
                <a:solidFill>
                  <a:srgbClr val="FF0000"/>
                </a:solidFill>
                <a:latin typeface="Arial"/>
                <a:cs typeface="Arial"/>
              </a:rPr>
              <a:t>have 51 cofficients and we will see </a:t>
            </a:r>
            <a:r>
              <a:rPr sz="2333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33" b="1" spc="-3" dirty="0">
                <a:solidFill>
                  <a:srgbClr val="FF0000"/>
                </a:solidFill>
                <a:latin typeface="Arial"/>
                <a:cs typeface="Arial"/>
              </a:rPr>
              <a:t>this</a:t>
            </a:r>
            <a:r>
              <a:rPr sz="2333" b="1" spc="-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33" b="1" spc="-3" dirty="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sz="2333" b="1" spc="-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33" b="1" spc="-3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2333" b="1" spc="-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33" b="1" spc="-3" dirty="0">
                <a:solidFill>
                  <a:srgbClr val="FF0000"/>
                </a:solidFill>
                <a:latin typeface="Arial"/>
                <a:cs typeface="Arial"/>
              </a:rPr>
              <a:t>FIR</a:t>
            </a:r>
            <a:r>
              <a:rPr sz="2333" b="1" spc="-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33" b="1" spc="-3" dirty="0">
                <a:solidFill>
                  <a:srgbClr val="FF0000"/>
                </a:solidFill>
                <a:latin typeface="Arial"/>
                <a:cs typeface="Arial"/>
              </a:rPr>
              <a:t>Archeticture</a:t>
            </a:r>
            <a:endParaRPr sz="2333">
              <a:latin typeface="Arial"/>
              <a:cs typeface="Arial"/>
            </a:endParaRP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BE375BE6-4126-C715-361D-D15851981A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63"/>
          <a:stretch/>
        </p:blipFill>
        <p:spPr>
          <a:xfrm>
            <a:off x="836358" y="1943004"/>
            <a:ext cx="5171898" cy="3795089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3067021" y="3627033"/>
            <a:ext cx="3378624" cy="507153"/>
            <a:chOff x="4312736" y="5079385"/>
            <a:chExt cx="5504180" cy="760730"/>
          </a:xfrm>
        </p:grpSpPr>
        <p:sp>
          <p:nvSpPr>
            <p:cNvPr id="9" name="object 9"/>
            <p:cNvSpPr/>
            <p:nvPr/>
          </p:nvSpPr>
          <p:spPr>
            <a:xfrm>
              <a:off x="4416865" y="5156322"/>
              <a:ext cx="5380990" cy="664845"/>
            </a:xfrm>
            <a:custGeom>
              <a:avLst/>
              <a:gdLst/>
              <a:ahLst/>
              <a:cxnLst/>
              <a:rect l="l" t="t" r="r" b="b"/>
              <a:pathLst>
                <a:path w="5380990" h="664845">
                  <a:moveTo>
                    <a:pt x="5380734" y="664373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FF303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12736" y="5079385"/>
              <a:ext cx="120729" cy="1515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6922" y="216921"/>
            <a:ext cx="11760200" cy="6426200"/>
            <a:chOff x="325383" y="325382"/>
            <a:chExt cx="17640300" cy="9639300"/>
          </a:xfrm>
        </p:grpSpPr>
        <p:sp>
          <p:nvSpPr>
            <p:cNvPr id="3" name="object 3"/>
            <p:cNvSpPr/>
            <p:nvPr/>
          </p:nvSpPr>
          <p:spPr>
            <a:xfrm>
              <a:off x="325383" y="325382"/>
              <a:ext cx="17640300" cy="9639300"/>
            </a:xfrm>
            <a:custGeom>
              <a:avLst/>
              <a:gdLst/>
              <a:ahLst/>
              <a:cxnLst/>
              <a:rect l="l" t="t" r="r" b="b"/>
              <a:pathLst>
                <a:path w="17640300" h="9639300">
                  <a:moveTo>
                    <a:pt x="17640300" y="9639300"/>
                  </a:moveTo>
                  <a:lnTo>
                    <a:pt x="0" y="9639300"/>
                  </a:lnTo>
                  <a:lnTo>
                    <a:pt x="0" y="0"/>
                  </a:lnTo>
                  <a:lnTo>
                    <a:pt x="17640300" y="0"/>
                  </a:lnTo>
                  <a:lnTo>
                    <a:pt x="17640300" y="96393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88471" y="2496973"/>
              <a:ext cx="9134489" cy="141922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56481" y="640463"/>
            <a:ext cx="8658437" cy="763756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3176429" marR="3387" indent="-3168385">
              <a:lnSpc>
                <a:spcPct val="107100"/>
              </a:lnSpc>
              <a:spcBef>
                <a:spcPts val="67"/>
              </a:spcBef>
            </a:pPr>
            <a:r>
              <a:rPr sz="2333" spc="-3" dirty="0"/>
              <a:t>We now want to represent the Floating point Coefficients into </a:t>
            </a:r>
            <a:r>
              <a:rPr sz="2333" spc="-640" dirty="0"/>
              <a:t> </a:t>
            </a:r>
            <a:r>
              <a:rPr sz="2333" spc="-3" dirty="0"/>
              <a:t>binary</a:t>
            </a:r>
            <a:r>
              <a:rPr sz="2333" spc="-7" dirty="0"/>
              <a:t> </a:t>
            </a:r>
            <a:r>
              <a:rPr sz="2333" spc="-3" dirty="0"/>
              <a:t>numbers</a:t>
            </a:r>
            <a:endParaRPr sz="2333"/>
          </a:p>
        </p:txBody>
      </p:sp>
      <p:sp>
        <p:nvSpPr>
          <p:cNvPr id="6" name="object 6"/>
          <p:cNvSpPr txBox="1"/>
          <p:nvPr/>
        </p:nvSpPr>
        <p:spPr>
          <a:xfrm>
            <a:off x="615257" y="1450747"/>
            <a:ext cx="4315883" cy="1313459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 indent="-423" algn="ctr">
              <a:lnSpc>
                <a:spcPct val="108300"/>
              </a:lnSpc>
              <a:spcBef>
                <a:spcPts val="67"/>
              </a:spcBef>
            </a:pPr>
            <a:r>
              <a:rPr sz="2000" b="1" dirty="0">
                <a:latin typeface="Arial"/>
                <a:cs typeface="Arial"/>
              </a:rPr>
              <a:t>we will use Fixed Point </a:t>
            </a:r>
            <a:r>
              <a:rPr sz="2000" b="1" spc="3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Representation and since some of </a:t>
            </a:r>
            <a:r>
              <a:rPr sz="2000" b="1" spc="3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the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coeffs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are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-ve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and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some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are</a:t>
            </a:r>
            <a:r>
              <a:rPr sz="2000" b="1" spc="-7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+ve </a:t>
            </a:r>
            <a:r>
              <a:rPr sz="2000" b="1" spc="-5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we</a:t>
            </a:r>
            <a:r>
              <a:rPr sz="2000" b="1" spc="-7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will</a:t>
            </a:r>
            <a:r>
              <a:rPr sz="2000" b="1" spc="-3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use</a:t>
            </a:r>
            <a:r>
              <a:rPr sz="2000" b="1" spc="-7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the</a:t>
            </a:r>
            <a:r>
              <a:rPr sz="2000" b="1" spc="-3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Signed</a:t>
            </a:r>
            <a:r>
              <a:rPr sz="2000" b="1" spc="-7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Version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8092" y="2771547"/>
            <a:ext cx="4350597" cy="2644079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marR="65197" algn="ctr">
              <a:spcBef>
                <a:spcPts val="267"/>
              </a:spcBef>
            </a:pPr>
            <a:r>
              <a:rPr sz="2000" b="1" dirty="0">
                <a:latin typeface="Arial"/>
                <a:cs typeface="Arial"/>
              </a:rPr>
              <a:t>let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the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TAP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size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be</a:t>
            </a:r>
            <a:r>
              <a:rPr sz="2000" b="1" spc="-7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16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bits</a:t>
            </a:r>
            <a:endParaRPr sz="2000">
              <a:latin typeface="Arial"/>
              <a:cs typeface="Arial"/>
            </a:endParaRPr>
          </a:p>
          <a:p>
            <a:pPr marL="8044" marR="3387" algn="ctr">
              <a:lnSpc>
                <a:spcPct val="108300"/>
              </a:lnSpc>
            </a:pPr>
            <a:r>
              <a:rPr sz="2000" b="1" dirty="0">
                <a:solidFill>
                  <a:srgbClr val="A122BD"/>
                </a:solidFill>
                <a:latin typeface="Arial"/>
                <a:cs typeface="Arial"/>
              </a:rPr>
              <a:t>we</a:t>
            </a:r>
            <a:r>
              <a:rPr sz="2000" b="1" spc="-10" dirty="0">
                <a:solidFill>
                  <a:srgbClr val="A122BD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A122BD"/>
                </a:solidFill>
                <a:latin typeface="Arial"/>
                <a:cs typeface="Arial"/>
              </a:rPr>
              <a:t>will</a:t>
            </a:r>
            <a:r>
              <a:rPr sz="2000" b="1" spc="-10" dirty="0">
                <a:solidFill>
                  <a:srgbClr val="A122BD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A122BD"/>
                </a:solidFill>
                <a:latin typeface="Arial"/>
                <a:cs typeface="Arial"/>
              </a:rPr>
              <a:t>reserve</a:t>
            </a:r>
            <a:r>
              <a:rPr sz="2000" b="1" spc="-10" dirty="0">
                <a:solidFill>
                  <a:srgbClr val="A122BD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A122BD"/>
                </a:solidFill>
                <a:latin typeface="Arial"/>
                <a:cs typeface="Arial"/>
              </a:rPr>
              <a:t>the</a:t>
            </a:r>
            <a:r>
              <a:rPr sz="2000" b="1" spc="-10" dirty="0">
                <a:solidFill>
                  <a:srgbClr val="A122BD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A122BD"/>
                </a:solidFill>
                <a:latin typeface="Arial"/>
                <a:cs typeface="Arial"/>
              </a:rPr>
              <a:t>MSB</a:t>
            </a:r>
            <a:r>
              <a:rPr sz="2000" b="1" spc="-10" dirty="0">
                <a:solidFill>
                  <a:srgbClr val="A122BD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A122BD"/>
                </a:solidFill>
                <a:latin typeface="Arial"/>
                <a:cs typeface="Arial"/>
              </a:rPr>
              <a:t>for</a:t>
            </a:r>
            <a:r>
              <a:rPr sz="2000" b="1" spc="-10" dirty="0">
                <a:solidFill>
                  <a:srgbClr val="A122BD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A122BD"/>
                </a:solidFill>
                <a:latin typeface="Arial"/>
                <a:cs typeface="Arial"/>
              </a:rPr>
              <a:t>the</a:t>
            </a:r>
            <a:r>
              <a:rPr sz="2000" b="1" spc="-7" dirty="0">
                <a:solidFill>
                  <a:srgbClr val="A122BD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A122BD"/>
                </a:solidFill>
                <a:latin typeface="Arial"/>
                <a:cs typeface="Arial"/>
              </a:rPr>
              <a:t>sign </a:t>
            </a:r>
            <a:r>
              <a:rPr sz="2000" b="1" spc="-546" dirty="0">
                <a:solidFill>
                  <a:srgbClr val="A122BD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A122BD"/>
                </a:solidFill>
                <a:latin typeface="Arial"/>
                <a:cs typeface="Arial"/>
              </a:rPr>
              <a:t>(1</a:t>
            </a:r>
            <a:r>
              <a:rPr sz="2000" b="1" spc="-3" dirty="0">
                <a:solidFill>
                  <a:srgbClr val="A122BD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A122BD"/>
                </a:solidFill>
                <a:latin typeface="Arial"/>
                <a:cs typeface="Arial"/>
              </a:rPr>
              <a:t>bit)</a:t>
            </a:r>
            <a:endParaRPr sz="2000">
              <a:latin typeface="Arial"/>
              <a:cs typeface="Arial"/>
            </a:endParaRPr>
          </a:p>
          <a:p>
            <a:pPr marL="141824" marR="136743" algn="ctr">
              <a:lnSpc>
                <a:spcPct val="108300"/>
              </a:lnSpc>
            </a:pPr>
            <a:r>
              <a:rPr sz="2000" b="1" dirty="0">
                <a:solidFill>
                  <a:srgbClr val="289685"/>
                </a:solidFill>
                <a:latin typeface="Arial"/>
                <a:cs typeface="Arial"/>
              </a:rPr>
              <a:t>since</a:t>
            </a:r>
            <a:r>
              <a:rPr sz="2000" b="1" spc="-10" dirty="0">
                <a:solidFill>
                  <a:srgbClr val="28968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289685"/>
                </a:solidFill>
                <a:latin typeface="Arial"/>
                <a:cs typeface="Arial"/>
              </a:rPr>
              <a:t>all</a:t>
            </a:r>
            <a:r>
              <a:rPr sz="2000" b="1" spc="-10" dirty="0">
                <a:solidFill>
                  <a:srgbClr val="28968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289685"/>
                </a:solidFill>
                <a:latin typeface="Arial"/>
                <a:cs typeface="Arial"/>
              </a:rPr>
              <a:t>coeffs</a:t>
            </a:r>
            <a:r>
              <a:rPr sz="2000" b="1" spc="-10" dirty="0">
                <a:solidFill>
                  <a:srgbClr val="28968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289685"/>
                </a:solidFill>
                <a:latin typeface="Arial"/>
                <a:cs typeface="Arial"/>
              </a:rPr>
              <a:t>are</a:t>
            </a:r>
            <a:r>
              <a:rPr sz="2000" b="1" spc="-10" dirty="0">
                <a:solidFill>
                  <a:srgbClr val="28968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289685"/>
                </a:solidFill>
                <a:latin typeface="Arial"/>
                <a:cs typeface="Arial"/>
              </a:rPr>
              <a:t>less</a:t>
            </a:r>
            <a:r>
              <a:rPr sz="2000" b="1" spc="-10" dirty="0">
                <a:solidFill>
                  <a:srgbClr val="28968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289685"/>
                </a:solidFill>
                <a:latin typeface="Arial"/>
                <a:cs typeface="Arial"/>
              </a:rPr>
              <a:t>than</a:t>
            </a:r>
            <a:r>
              <a:rPr sz="2000" b="1" spc="-10" dirty="0">
                <a:solidFill>
                  <a:srgbClr val="28968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289685"/>
                </a:solidFill>
                <a:latin typeface="Arial"/>
                <a:cs typeface="Arial"/>
              </a:rPr>
              <a:t>1</a:t>
            </a:r>
            <a:r>
              <a:rPr sz="2000" b="1" spc="-7" dirty="0">
                <a:solidFill>
                  <a:srgbClr val="28968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289685"/>
                </a:solidFill>
                <a:latin typeface="Arial"/>
                <a:cs typeface="Arial"/>
              </a:rPr>
              <a:t>we </a:t>
            </a:r>
            <a:r>
              <a:rPr sz="2000" b="1" spc="-546" dirty="0">
                <a:solidFill>
                  <a:srgbClr val="28968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289685"/>
                </a:solidFill>
                <a:latin typeface="Arial"/>
                <a:cs typeface="Arial"/>
              </a:rPr>
              <a:t>dont need any bits for the integer </a:t>
            </a:r>
            <a:r>
              <a:rPr sz="2000" b="1" spc="-546" dirty="0">
                <a:solidFill>
                  <a:srgbClr val="28968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289685"/>
                </a:solidFill>
                <a:latin typeface="Arial"/>
                <a:cs typeface="Arial"/>
              </a:rPr>
              <a:t>part</a:t>
            </a:r>
            <a:r>
              <a:rPr sz="2000" b="1" spc="-3" dirty="0">
                <a:solidFill>
                  <a:srgbClr val="28968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289685"/>
                </a:solidFill>
                <a:latin typeface="Arial"/>
                <a:cs typeface="Arial"/>
              </a:rPr>
              <a:t>(0 bit)</a:t>
            </a:r>
            <a:endParaRPr sz="2000">
              <a:latin typeface="Arial"/>
              <a:cs typeface="Arial"/>
            </a:endParaRPr>
          </a:p>
          <a:p>
            <a:pPr marL="382712" marR="377632" algn="ctr">
              <a:lnSpc>
                <a:spcPct val="108300"/>
              </a:lnSpc>
            </a:pPr>
            <a:r>
              <a:rPr sz="2000" b="1" dirty="0">
                <a:solidFill>
                  <a:srgbClr val="1682C6"/>
                </a:solidFill>
                <a:latin typeface="Arial"/>
                <a:cs typeface="Arial"/>
              </a:rPr>
              <a:t>and</a:t>
            </a:r>
            <a:r>
              <a:rPr sz="2000" b="1" spc="-10" dirty="0">
                <a:solidFill>
                  <a:srgbClr val="1682C6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682C6"/>
                </a:solidFill>
                <a:latin typeface="Arial"/>
                <a:cs typeface="Arial"/>
              </a:rPr>
              <a:t>the</a:t>
            </a:r>
            <a:r>
              <a:rPr sz="2000" b="1" spc="-10" dirty="0">
                <a:solidFill>
                  <a:srgbClr val="1682C6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682C6"/>
                </a:solidFill>
                <a:latin typeface="Arial"/>
                <a:cs typeface="Arial"/>
              </a:rPr>
              <a:t>rest</a:t>
            </a:r>
            <a:r>
              <a:rPr sz="2000" b="1" spc="-10" dirty="0">
                <a:solidFill>
                  <a:srgbClr val="1682C6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682C6"/>
                </a:solidFill>
                <a:latin typeface="Arial"/>
                <a:cs typeface="Arial"/>
              </a:rPr>
              <a:t>of</a:t>
            </a:r>
            <a:r>
              <a:rPr sz="2000" b="1" spc="-10" dirty="0">
                <a:solidFill>
                  <a:srgbClr val="1682C6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682C6"/>
                </a:solidFill>
                <a:latin typeface="Arial"/>
                <a:cs typeface="Arial"/>
              </a:rPr>
              <a:t>the</a:t>
            </a:r>
            <a:r>
              <a:rPr sz="2000" b="1" spc="-10" dirty="0">
                <a:solidFill>
                  <a:srgbClr val="1682C6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682C6"/>
                </a:solidFill>
                <a:latin typeface="Arial"/>
                <a:cs typeface="Arial"/>
              </a:rPr>
              <a:t>bits</a:t>
            </a:r>
            <a:r>
              <a:rPr sz="2000" b="1" spc="-10" dirty="0">
                <a:solidFill>
                  <a:srgbClr val="1682C6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682C6"/>
                </a:solidFill>
                <a:latin typeface="Arial"/>
                <a:cs typeface="Arial"/>
              </a:rPr>
              <a:t>for</a:t>
            </a:r>
            <a:r>
              <a:rPr sz="2000" b="1" spc="-7" dirty="0">
                <a:solidFill>
                  <a:srgbClr val="1682C6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682C6"/>
                </a:solidFill>
                <a:latin typeface="Arial"/>
                <a:cs typeface="Arial"/>
              </a:rPr>
              <a:t>the </a:t>
            </a:r>
            <a:r>
              <a:rPr sz="2000" b="1" spc="-546" dirty="0">
                <a:solidFill>
                  <a:srgbClr val="1682C6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682C6"/>
                </a:solidFill>
                <a:latin typeface="Arial"/>
                <a:cs typeface="Arial"/>
              </a:rPr>
              <a:t>fractional</a:t>
            </a:r>
            <a:r>
              <a:rPr sz="2000" b="1" spc="-7" dirty="0">
                <a:solidFill>
                  <a:srgbClr val="1682C6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682C6"/>
                </a:solidFill>
                <a:latin typeface="Arial"/>
                <a:cs typeface="Arial"/>
              </a:rPr>
              <a:t>part</a:t>
            </a:r>
            <a:r>
              <a:rPr sz="2000" b="1" spc="-3" dirty="0">
                <a:solidFill>
                  <a:srgbClr val="1682C6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682C6"/>
                </a:solidFill>
                <a:latin typeface="Arial"/>
                <a:cs typeface="Arial"/>
              </a:rPr>
              <a:t>(15</a:t>
            </a:r>
            <a:r>
              <a:rPr sz="2000" b="1" spc="-3" dirty="0">
                <a:solidFill>
                  <a:srgbClr val="1682C6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682C6"/>
                </a:solidFill>
                <a:latin typeface="Arial"/>
                <a:cs typeface="Arial"/>
              </a:rPr>
              <a:t>bits)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41173" y="2802978"/>
            <a:ext cx="6250940" cy="248044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461033" marR="364932" algn="ctr">
              <a:lnSpc>
                <a:spcPct val="108300"/>
              </a:lnSpc>
              <a:spcBef>
                <a:spcPts val="67"/>
              </a:spcBef>
            </a:pPr>
            <a:r>
              <a:rPr sz="2000" b="1" dirty="0">
                <a:latin typeface="Arial"/>
                <a:cs typeface="Arial"/>
              </a:rPr>
              <a:t>to</a:t>
            </a:r>
            <a:r>
              <a:rPr sz="2000" b="1" spc="-13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represent</a:t>
            </a:r>
            <a:r>
              <a:rPr sz="2000" b="1" spc="-13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n-bit</a:t>
            </a:r>
            <a:r>
              <a:rPr sz="2000" b="1" spc="-13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fractional</a:t>
            </a:r>
            <a:r>
              <a:rPr sz="2000" b="1" spc="-13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number,</a:t>
            </a:r>
            <a:r>
              <a:rPr sz="2000" b="1" spc="-13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multiply </a:t>
            </a:r>
            <a:r>
              <a:rPr sz="2000" b="1" spc="-546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fractional</a:t>
            </a:r>
            <a:r>
              <a:rPr sz="2000" b="1" spc="-3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part by</a:t>
            </a:r>
            <a:r>
              <a:rPr sz="2000" b="1" spc="-3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2^n</a:t>
            </a:r>
            <a:endParaRPr sz="2000">
              <a:latin typeface="Arial"/>
              <a:cs typeface="Arial"/>
            </a:endParaRPr>
          </a:p>
          <a:p>
            <a:pPr marL="90598" algn="ctr">
              <a:spcBef>
                <a:spcPts val="200"/>
              </a:spcBef>
              <a:tabLst>
                <a:tab pos="386946" algn="l"/>
              </a:tabLst>
            </a:pPr>
            <a:r>
              <a:rPr sz="2000" b="1" dirty="0">
                <a:latin typeface="Arial"/>
                <a:cs typeface="Arial"/>
              </a:rPr>
              <a:t>if	+ve</a:t>
            </a:r>
            <a:r>
              <a:rPr sz="2000" b="1" spc="-13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&gt;&gt;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round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the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result</a:t>
            </a:r>
            <a:r>
              <a:rPr sz="2000" b="1" spc="-13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off</a:t>
            </a:r>
            <a:endParaRPr sz="2000">
              <a:latin typeface="Arial"/>
              <a:cs typeface="Arial"/>
            </a:endParaRPr>
          </a:p>
          <a:p>
            <a:pPr marL="75780" algn="ctr">
              <a:spcBef>
                <a:spcPts val="200"/>
              </a:spcBef>
            </a:pPr>
            <a:r>
              <a:rPr sz="2000" b="1" dirty="0">
                <a:latin typeface="Arial"/>
                <a:cs typeface="Arial"/>
              </a:rPr>
              <a:t>if</a:t>
            </a:r>
            <a:r>
              <a:rPr sz="2000" b="1" spc="-7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-ve</a:t>
            </a:r>
            <a:r>
              <a:rPr sz="2000" b="1" spc="-7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&gt;&gt;</a:t>
            </a:r>
            <a:r>
              <a:rPr sz="2000" b="1" spc="-7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round</a:t>
            </a:r>
            <a:r>
              <a:rPr sz="2000" b="1" spc="-7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the</a:t>
            </a:r>
            <a:r>
              <a:rPr sz="2000" b="1" spc="-7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result</a:t>
            </a:r>
            <a:r>
              <a:rPr sz="2000" b="1" spc="-7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off</a:t>
            </a:r>
            <a:r>
              <a:rPr sz="2000" b="1" spc="-7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&gt;&gt;</a:t>
            </a:r>
            <a:r>
              <a:rPr sz="2000" b="1" spc="-7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get</a:t>
            </a:r>
            <a:r>
              <a:rPr sz="2000" b="1" spc="-7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2's</a:t>
            </a:r>
            <a:r>
              <a:rPr sz="2000" b="1" spc="-7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complement</a:t>
            </a:r>
            <a:endParaRPr sz="2000">
              <a:latin typeface="Arial"/>
              <a:cs typeface="Arial"/>
            </a:endParaRPr>
          </a:p>
          <a:p>
            <a:pPr marL="8467">
              <a:spcBef>
                <a:spcPts val="1453"/>
              </a:spcBef>
            </a:pP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EX1</a:t>
            </a:r>
            <a:r>
              <a:rPr sz="2000" b="1" dirty="0">
                <a:latin typeface="Arial"/>
                <a:cs typeface="Arial"/>
              </a:rPr>
              <a:t>: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-0.000101679</a:t>
            </a:r>
            <a:r>
              <a:rPr sz="2000" b="1" spc="-7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*</a:t>
            </a:r>
            <a:r>
              <a:rPr sz="2000" b="1" spc="-7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2^15</a:t>
            </a:r>
            <a:r>
              <a:rPr sz="2000" b="1" spc="-7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=</a:t>
            </a:r>
            <a:r>
              <a:rPr sz="2000" b="1" spc="-7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round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off(-3.3318)</a:t>
            </a:r>
            <a:r>
              <a:rPr sz="2000" b="1" spc="-7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=</a:t>
            </a:r>
            <a:r>
              <a:rPr sz="2000" b="1" spc="-7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-3</a:t>
            </a:r>
            <a:endParaRPr sz="2000">
              <a:latin typeface="Arial"/>
              <a:cs typeface="Arial"/>
            </a:endParaRPr>
          </a:p>
          <a:p>
            <a:pPr marL="510142" marR="845016" indent="354771">
              <a:lnSpc>
                <a:spcPct val="108300"/>
              </a:lnSpc>
            </a:pPr>
            <a:r>
              <a:rPr sz="2000" b="1" dirty="0">
                <a:latin typeface="Arial"/>
                <a:cs typeface="Arial"/>
              </a:rPr>
              <a:t>3 in binary &gt;&gt; 0000_0000_0000_011 </a:t>
            </a:r>
            <a:r>
              <a:rPr sz="2000" b="1" spc="3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2's</a:t>
            </a:r>
            <a:r>
              <a:rPr sz="2000" b="1" spc="-23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complement</a:t>
            </a:r>
            <a:r>
              <a:rPr sz="2000" b="1" spc="-23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&gt;&gt;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1111_1111_1111_101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90614" y="5622968"/>
            <a:ext cx="5728123" cy="675399"/>
          </a:xfrm>
          <a:prstGeom prst="rect">
            <a:avLst/>
          </a:prstGeom>
        </p:spPr>
        <p:txBody>
          <a:bodyPr vert="horz" wrap="square" lIns="0" tIns="33867" rIns="0" bIns="0" rtlCol="0">
            <a:spAutoFit/>
          </a:bodyPr>
          <a:lstStyle/>
          <a:p>
            <a:pPr algn="ctr">
              <a:spcBef>
                <a:spcPts val="267"/>
              </a:spcBef>
            </a:pP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EX2</a:t>
            </a:r>
            <a:r>
              <a:rPr sz="2000" b="1" dirty="0">
                <a:latin typeface="Arial"/>
                <a:cs typeface="Arial"/>
              </a:rPr>
              <a:t>: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0.00189838</a:t>
            </a:r>
            <a:r>
              <a:rPr sz="2000" b="1" spc="-7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*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2^15</a:t>
            </a:r>
            <a:r>
              <a:rPr sz="2000" b="1" spc="-7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=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round</a:t>
            </a:r>
            <a:r>
              <a:rPr sz="2000" b="1" spc="-7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off(62.206)</a:t>
            </a:r>
            <a:r>
              <a:rPr sz="2000" b="1" spc="-7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=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62</a:t>
            </a:r>
            <a:endParaRPr sz="2000">
              <a:latin typeface="Arial"/>
              <a:cs typeface="Arial"/>
            </a:endParaRPr>
          </a:p>
          <a:p>
            <a:pPr algn="ctr">
              <a:spcBef>
                <a:spcPts val="200"/>
              </a:spcBef>
            </a:pPr>
            <a:r>
              <a:rPr sz="2000" b="1" dirty="0">
                <a:latin typeface="Arial"/>
                <a:cs typeface="Arial"/>
              </a:rPr>
              <a:t>62</a:t>
            </a:r>
            <a:r>
              <a:rPr sz="2000" b="1" spc="-13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in</a:t>
            </a:r>
            <a:r>
              <a:rPr sz="2000" b="1" spc="-13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binary</a:t>
            </a:r>
            <a:r>
              <a:rPr sz="2000" b="1" spc="-13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&gt;&gt;</a:t>
            </a:r>
            <a:r>
              <a:rPr sz="2000" b="1" spc="-13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0000_0000_0111_110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6922" y="216921"/>
            <a:ext cx="11760200" cy="6426200"/>
            <a:chOff x="325383" y="325382"/>
            <a:chExt cx="17640300" cy="9639300"/>
          </a:xfrm>
        </p:grpSpPr>
        <p:sp>
          <p:nvSpPr>
            <p:cNvPr id="3" name="object 3"/>
            <p:cNvSpPr/>
            <p:nvPr/>
          </p:nvSpPr>
          <p:spPr>
            <a:xfrm>
              <a:off x="325383" y="325382"/>
              <a:ext cx="17640300" cy="9639300"/>
            </a:xfrm>
            <a:custGeom>
              <a:avLst/>
              <a:gdLst/>
              <a:ahLst/>
              <a:cxnLst/>
              <a:rect l="l" t="t" r="r" b="b"/>
              <a:pathLst>
                <a:path w="17640300" h="9639300">
                  <a:moveTo>
                    <a:pt x="17640300" y="9639300"/>
                  </a:moveTo>
                  <a:lnTo>
                    <a:pt x="0" y="9639300"/>
                  </a:lnTo>
                  <a:lnTo>
                    <a:pt x="0" y="0"/>
                  </a:lnTo>
                  <a:lnTo>
                    <a:pt x="17640300" y="0"/>
                  </a:lnTo>
                  <a:lnTo>
                    <a:pt x="17640300" y="96393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6" name="object 6"/>
            <p:cNvSpPr/>
            <p:nvPr/>
          </p:nvSpPr>
          <p:spPr>
            <a:xfrm>
              <a:off x="7397130" y="5205221"/>
              <a:ext cx="3634740" cy="123825"/>
            </a:xfrm>
            <a:custGeom>
              <a:avLst/>
              <a:gdLst/>
              <a:ahLst/>
              <a:cxnLst/>
              <a:rect l="l" t="t" r="r" b="b"/>
              <a:pathLst>
                <a:path w="3634740" h="123825">
                  <a:moveTo>
                    <a:pt x="0" y="0"/>
                  </a:moveTo>
                  <a:lnTo>
                    <a:pt x="3634578" y="0"/>
                  </a:lnTo>
                  <a:lnTo>
                    <a:pt x="3634578" y="123825"/>
                  </a:lnTo>
                  <a:lnTo>
                    <a:pt x="0" y="1238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030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7" name="object 7"/>
            <p:cNvSpPr/>
            <p:nvPr/>
          </p:nvSpPr>
          <p:spPr>
            <a:xfrm>
              <a:off x="11062664" y="5081396"/>
              <a:ext cx="247650" cy="371475"/>
            </a:xfrm>
            <a:custGeom>
              <a:avLst/>
              <a:gdLst/>
              <a:ahLst/>
              <a:cxnLst/>
              <a:rect l="l" t="t" r="r" b="b"/>
              <a:pathLst>
                <a:path w="247650" h="371475">
                  <a:moveTo>
                    <a:pt x="0" y="371475"/>
                  </a:moveTo>
                  <a:lnTo>
                    <a:pt x="0" y="0"/>
                  </a:lnTo>
                  <a:lnTo>
                    <a:pt x="247650" y="185737"/>
                  </a:lnTo>
                  <a:lnTo>
                    <a:pt x="0" y="371475"/>
                  </a:lnTo>
                  <a:close/>
                </a:path>
              </a:pathLst>
            </a:custGeom>
            <a:solidFill>
              <a:srgbClr val="FF3030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8" name="object 8"/>
            <p:cNvSpPr/>
            <p:nvPr/>
          </p:nvSpPr>
          <p:spPr>
            <a:xfrm>
              <a:off x="11062664" y="5081396"/>
              <a:ext cx="247650" cy="371475"/>
            </a:xfrm>
            <a:custGeom>
              <a:avLst/>
              <a:gdLst/>
              <a:ahLst/>
              <a:cxnLst/>
              <a:rect l="l" t="t" r="r" b="b"/>
              <a:pathLst>
                <a:path w="247650" h="371475">
                  <a:moveTo>
                    <a:pt x="0" y="0"/>
                  </a:moveTo>
                  <a:lnTo>
                    <a:pt x="247650" y="185737"/>
                  </a:lnTo>
                  <a:lnTo>
                    <a:pt x="0" y="371475"/>
                  </a:lnTo>
                  <a:lnTo>
                    <a:pt x="0" y="0"/>
                  </a:lnTo>
                  <a:close/>
                </a:path>
              </a:pathLst>
            </a:custGeom>
            <a:ln w="123825">
              <a:solidFill>
                <a:srgbClr val="FF303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9" name="object 9"/>
            <p:cNvSpPr/>
            <p:nvPr/>
          </p:nvSpPr>
          <p:spPr>
            <a:xfrm>
              <a:off x="7416180" y="1862754"/>
              <a:ext cx="5013960" cy="0"/>
            </a:xfrm>
            <a:custGeom>
              <a:avLst/>
              <a:gdLst/>
              <a:ahLst/>
              <a:cxnLst/>
              <a:rect l="l" t="t" r="r" b="b"/>
              <a:pathLst>
                <a:path w="5013959">
                  <a:moveTo>
                    <a:pt x="0" y="0"/>
                  </a:moveTo>
                  <a:lnTo>
                    <a:pt x="5013950" y="0"/>
                  </a:lnTo>
                </a:path>
              </a:pathLst>
            </a:custGeom>
            <a:ln w="38100">
              <a:solidFill>
                <a:srgbClr val="289685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7416180" y="1805604"/>
              <a:ext cx="5013960" cy="114300"/>
            </a:xfrm>
            <a:custGeom>
              <a:avLst/>
              <a:gdLst/>
              <a:ahLst/>
              <a:cxnLst/>
              <a:rect l="l" t="t" r="r" b="b"/>
              <a:pathLst>
                <a:path w="5013959" h="114300">
                  <a:moveTo>
                    <a:pt x="76200" y="0"/>
                  </a:moveTo>
                  <a:lnTo>
                    <a:pt x="0" y="57150"/>
                  </a:lnTo>
                  <a:lnTo>
                    <a:pt x="76200" y="114300"/>
                  </a:lnTo>
                </a:path>
                <a:path w="5013959" h="114300">
                  <a:moveTo>
                    <a:pt x="4937750" y="0"/>
                  </a:moveTo>
                  <a:lnTo>
                    <a:pt x="5013950" y="57150"/>
                  </a:lnTo>
                  <a:lnTo>
                    <a:pt x="4937750" y="114300"/>
                  </a:lnTo>
                </a:path>
              </a:pathLst>
            </a:custGeom>
            <a:ln w="38100">
              <a:solidFill>
                <a:srgbClr val="289685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7416180" y="4039849"/>
              <a:ext cx="5013960" cy="0"/>
            </a:xfrm>
            <a:custGeom>
              <a:avLst/>
              <a:gdLst/>
              <a:ahLst/>
              <a:cxnLst/>
              <a:rect l="l" t="t" r="r" b="b"/>
              <a:pathLst>
                <a:path w="5013959">
                  <a:moveTo>
                    <a:pt x="0" y="0"/>
                  </a:moveTo>
                  <a:lnTo>
                    <a:pt x="5013950" y="0"/>
                  </a:lnTo>
                </a:path>
              </a:pathLst>
            </a:custGeom>
            <a:ln w="38100">
              <a:solidFill>
                <a:srgbClr val="289685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7416180" y="3982699"/>
              <a:ext cx="5013960" cy="114300"/>
            </a:xfrm>
            <a:custGeom>
              <a:avLst/>
              <a:gdLst/>
              <a:ahLst/>
              <a:cxnLst/>
              <a:rect l="l" t="t" r="r" b="b"/>
              <a:pathLst>
                <a:path w="5013959" h="114300">
                  <a:moveTo>
                    <a:pt x="76200" y="0"/>
                  </a:moveTo>
                  <a:lnTo>
                    <a:pt x="0" y="57150"/>
                  </a:lnTo>
                  <a:lnTo>
                    <a:pt x="76200" y="114300"/>
                  </a:lnTo>
                </a:path>
                <a:path w="5013959" h="114300">
                  <a:moveTo>
                    <a:pt x="4937750" y="0"/>
                  </a:moveTo>
                  <a:lnTo>
                    <a:pt x="5013950" y="57150"/>
                  </a:lnTo>
                  <a:lnTo>
                    <a:pt x="4937750" y="114300"/>
                  </a:lnTo>
                </a:path>
              </a:pathLst>
            </a:custGeom>
            <a:ln w="38100">
              <a:solidFill>
                <a:srgbClr val="289685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569106" y="951020"/>
            <a:ext cx="1301750" cy="275226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1733" spc="-3" dirty="0"/>
              <a:t>1st</a:t>
            </a:r>
            <a:r>
              <a:rPr sz="1733" spc="-53" dirty="0"/>
              <a:t> </a:t>
            </a:r>
            <a:r>
              <a:rPr sz="1733" spc="-3" dirty="0"/>
              <a:t>Example</a:t>
            </a:r>
            <a:endParaRPr sz="1733"/>
          </a:p>
        </p:txBody>
      </p:sp>
      <p:sp>
        <p:nvSpPr>
          <p:cNvPr id="14" name="object 14"/>
          <p:cNvSpPr txBox="1"/>
          <p:nvPr/>
        </p:nvSpPr>
        <p:spPr>
          <a:xfrm>
            <a:off x="5201233" y="2399499"/>
            <a:ext cx="1943100" cy="1039409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375939">
              <a:spcBef>
                <a:spcPts val="67"/>
              </a:spcBef>
            </a:pPr>
            <a:r>
              <a:rPr sz="1733" b="1" spc="-3" dirty="0">
                <a:solidFill>
                  <a:srgbClr val="0F2524"/>
                </a:solidFill>
                <a:latin typeface="Arial"/>
                <a:cs typeface="Arial"/>
              </a:rPr>
              <a:t>2nd</a:t>
            </a:r>
            <a:r>
              <a:rPr sz="1733" b="1" spc="-33" dirty="0">
                <a:solidFill>
                  <a:srgbClr val="0F2524"/>
                </a:solidFill>
                <a:latin typeface="Arial"/>
                <a:cs typeface="Arial"/>
              </a:rPr>
              <a:t> </a:t>
            </a:r>
            <a:r>
              <a:rPr sz="1733" b="1" spc="-3" dirty="0">
                <a:solidFill>
                  <a:srgbClr val="0F2524"/>
                </a:solidFill>
                <a:latin typeface="Arial"/>
                <a:cs typeface="Arial"/>
              </a:rPr>
              <a:t>Example</a:t>
            </a:r>
            <a:endParaRPr sz="1733">
              <a:latin typeface="Arial"/>
              <a:cs typeface="Arial"/>
            </a:endParaRPr>
          </a:p>
          <a:p>
            <a:pPr>
              <a:spcBef>
                <a:spcPts val="13"/>
              </a:spcBef>
            </a:pPr>
            <a:endParaRPr sz="2633">
              <a:latin typeface="Arial"/>
              <a:cs typeface="Arial"/>
            </a:endParaRPr>
          </a:p>
          <a:p>
            <a:pPr marL="8467"/>
            <a:r>
              <a:rPr sz="2333" b="1" spc="-3" dirty="0">
                <a:solidFill>
                  <a:srgbClr val="FFEC00"/>
                </a:solidFill>
                <a:latin typeface="Arial"/>
                <a:cs typeface="Arial"/>
              </a:rPr>
              <a:t>Python</a:t>
            </a:r>
            <a:r>
              <a:rPr sz="2333" b="1" spc="-53" dirty="0">
                <a:solidFill>
                  <a:srgbClr val="FFEC00"/>
                </a:solidFill>
                <a:latin typeface="Arial"/>
                <a:cs typeface="Arial"/>
              </a:rPr>
              <a:t> </a:t>
            </a:r>
            <a:r>
              <a:rPr sz="2333" b="1" spc="-3" dirty="0">
                <a:solidFill>
                  <a:srgbClr val="234AFF"/>
                </a:solidFill>
                <a:latin typeface="Arial"/>
                <a:cs typeface="Arial"/>
              </a:rPr>
              <a:t>Script</a:t>
            </a:r>
            <a:endParaRPr sz="2333">
              <a:latin typeface="Arial"/>
              <a:cs typeface="Arial"/>
            </a:endParaRP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7220BA6E-E464-A324-79B9-94B35F3D0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921" y="364533"/>
            <a:ext cx="2749499" cy="6046128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7DC06809-41BF-419A-0F5E-7E335889F9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8" t="-1867" r="61618" b="1867"/>
          <a:stretch/>
        </p:blipFill>
        <p:spPr>
          <a:xfrm>
            <a:off x="8314533" y="106724"/>
            <a:ext cx="1650301" cy="613388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82226" y="0"/>
            <a:ext cx="7493000" cy="6858000"/>
          </a:xfrm>
          <a:custGeom>
            <a:avLst/>
            <a:gdLst/>
            <a:ahLst/>
            <a:cxnLst/>
            <a:rect l="l" t="t" r="r" b="b"/>
            <a:pathLst>
              <a:path w="11239500" h="10287000">
                <a:moveTo>
                  <a:pt x="112395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1239500" y="0"/>
                </a:lnTo>
                <a:lnTo>
                  <a:pt x="11239500" y="10287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135670" y="2127061"/>
            <a:ext cx="3288453" cy="0"/>
          </a:xfrm>
          <a:custGeom>
            <a:avLst/>
            <a:gdLst/>
            <a:ahLst/>
            <a:cxnLst/>
            <a:rect l="l" t="t" r="r" b="b"/>
            <a:pathLst>
              <a:path w="4932680">
                <a:moveTo>
                  <a:pt x="0" y="0"/>
                </a:moveTo>
                <a:lnTo>
                  <a:pt x="4932530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9269" y="638196"/>
            <a:ext cx="3920913" cy="1125094"/>
          </a:xfrm>
          <a:prstGeom prst="rect">
            <a:avLst/>
          </a:prstGeom>
        </p:spPr>
        <p:txBody>
          <a:bodyPr vert="horz" wrap="square" lIns="0" tIns="22013" rIns="0" bIns="0" rtlCol="0" anchor="ctr">
            <a:spAutoFit/>
          </a:bodyPr>
          <a:lstStyle/>
          <a:p>
            <a:pPr marL="8467" marR="3387">
              <a:lnSpc>
                <a:spcPts val="4300"/>
              </a:lnSpc>
              <a:spcBef>
                <a:spcPts val="173"/>
              </a:spcBef>
            </a:pPr>
            <a:r>
              <a:rPr sz="3600" spc="3" dirty="0"/>
              <a:t>Automating </a:t>
            </a:r>
            <a:r>
              <a:rPr sz="3600" spc="7" dirty="0"/>
              <a:t>TAPS </a:t>
            </a:r>
            <a:r>
              <a:rPr sz="3600" spc="-993" dirty="0"/>
              <a:t> </a:t>
            </a:r>
            <a:r>
              <a:rPr sz="3600" spc="3" dirty="0"/>
              <a:t>Conversion</a:t>
            </a:r>
            <a:endParaRPr sz="360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64820" y="1254463"/>
            <a:ext cx="590250" cy="59044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4726005" y="366221"/>
            <a:ext cx="7005320" cy="4844203"/>
            <a:chOff x="7089007" y="549331"/>
            <a:chExt cx="10507980" cy="726630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38537" y="598861"/>
              <a:ext cx="10408889" cy="716718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127107" y="587431"/>
              <a:ext cx="10431780" cy="7190105"/>
            </a:xfrm>
            <a:custGeom>
              <a:avLst/>
              <a:gdLst/>
              <a:ahLst/>
              <a:cxnLst/>
              <a:rect l="l" t="t" r="r" b="b"/>
              <a:pathLst>
                <a:path w="10431780" h="7190105">
                  <a:moveTo>
                    <a:pt x="0" y="0"/>
                  </a:moveTo>
                  <a:lnTo>
                    <a:pt x="0" y="7190031"/>
                  </a:lnTo>
                  <a:lnTo>
                    <a:pt x="10431684" y="7190031"/>
                  </a:lnTo>
                  <a:lnTo>
                    <a:pt x="10431684" y="0"/>
                  </a:lnTo>
                  <a:lnTo>
                    <a:pt x="0" y="0"/>
                  </a:lnTo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26790" y="2505183"/>
            <a:ext cx="3984837" cy="3437950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 indent="-423" algn="ctr">
              <a:lnSpc>
                <a:spcPct val="107100"/>
              </a:lnSpc>
              <a:spcBef>
                <a:spcPts val="67"/>
              </a:spcBef>
            </a:pPr>
            <a:r>
              <a:rPr sz="2333" b="1" spc="-3" dirty="0">
                <a:latin typeface="Arial"/>
                <a:cs typeface="Arial"/>
              </a:rPr>
              <a:t>as you saw converting each </a:t>
            </a:r>
            <a:r>
              <a:rPr sz="2333" b="1" spc="-640" dirty="0">
                <a:latin typeface="Arial"/>
                <a:cs typeface="Arial"/>
              </a:rPr>
              <a:t> </a:t>
            </a:r>
            <a:r>
              <a:rPr sz="2333" b="1" spc="-3" dirty="0">
                <a:latin typeface="Arial"/>
                <a:cs typeface="Arial"/>
              </a:rPr>
              <a:t>coefficient from floating to </a:t>
            </a:r>
            <a:r>
              <a:rPr sz="2333" b="1" dirty="0">
                <a:latin typeface="Arial"/>
                <a:cs typeface="Arial"/>
              </a:rPr>
              <a:t> </a:t>
            </a:r>
            <a:r>
              <a:rPr sz="2333" b="1" spc="-3" dirty="0">
                <a:latin typeface="Arial"/>
                <a:cs typeface="Arial"/>
              </a:rPr>
              <a:t>binary takes time so we will </a:t>
            </a:r>
            <a:r>
              <a:rPr sz="2333" b="1" dirty="0">
                <a:latin typeface="Arial"/>
                <a:cs typeface="Arial"/>
              </a:rPr>
              <a:t> </a:t>
            </a:r>
            <a:r>
              <a:rPr sz="2333" b="1" spc="-3" dirty="0">
                <a:latin typeface="Arial"/>
                <a:cs typeface="Arial"/>
              </a:rPr>
              <a:t>make </a:t>
            </a:r>
            <a:r>
              <a:rPr sz="2333" b="1" dirty="0">
                <a:latin typeface="Arial"/>
                <a:cs typeface="Arial"/>
              </a:rPr>
              <a:t>a </a:t>
            </a:r>
            <a:r>
              <a:rPr sz="2333" b="1" spc="-3" dirty="0">
                <a:latin typeface="Arial"/>
                <a:cs typeface="Arial"/>
              </a:rPr>
              <a:t>Python script which </a:t>
            </a:r>
            <a:r>
              <a:rPr sz="2333" b="1" spc="-640" dirty="0">
                <a:latin typeface="Arial"/>
                <a:cs typeface="Arial"/>
              </a:rPr>
              <a:t> </a:t>
            </a:r>
            <a:r>
              <a:rPr sz="2333" b="1" spc="-3" dirty="0">
                <a:latin typeface="Arial"/>
                <a:cs typeface="Arial"/>
              </a:rPr>
              <a:t>take the coeffs file as input </a:t>
            </a:r>
            <a:r>
              <a:rPr sz="2333" b="1" dirty="0">
                <a:latin typeface="Arial"/>
                <a:cs typeface="Arial"/>
              </a:rPr>
              <a:t> </a:t>
            </a:r>
            <a:r>
              <a:rPr sz="2333" b="1" spc="-3" dirty="0">
                <a:latin typeface="Arial"/>
                <a:cs typeface="Arial"/>
              </a:rPr>
              <a:t>and give you the binary </a:t>
            </a:r>
            <a:r>
              <a:rPr sz="2333" b="1" dirty="0">
                <a:latin typeface="Arial"/>
                <a:cs typeface="Arial"/>
              </a:rPr>
              <a:t> </a:t>
            </a:r>
            <a:r>
              <a:rPr sz="2333" b="1" spc="-3" dirty="0">
                <a:latin typeface="Arial"/>
                <a:cs typeface="Arial"/>
              </a:rPr>
              <a:t>equivalent of each coeffs so </a:t>
            </a:r>
            <a:r>
              <a:rPr sz="2333" b="1" spc="-640" dirty="0">
                <a:latin typeface="Arial"/>
                <a:cs typeface="Arial"/>
              </a:rPr>
              <a:t> </a:t>
            </a:r>
            <a:r>
              <a:rPr sz="2333" b="1" spc="-3" dirty="0">
                <a:latin typeface="Arial"/>
                <a:cs typeface="Arial"/>
              </a:rPr>
              <a:t>we can use it in our RTL </a:t>
            </a:r>
            <a:r>
              <a:rPr sz="2333" b="1" dirty="0">
                <a:latin typeface="Arial"/>
                <a:cs typeface="Arial"/>
              </a:rPr>
              <a:t> </a:t>
            </a:r>
            <a:r>
              <a:rPr sz="2333" b="1" spc="-3" dirty="0">
                <a:latin typeface="Arial"/>
                <a:cs typeface="Arial"/>
              </a:rPr>
              <a:t>design</a:t>
            </a:r>
            <a:endParaRPr sz="2333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08011" y="5754320"/>
            <a:ext cx="6041390" cy="367559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333" b="1" spc="-3" dirty="0">
                <a:solidFill>
                  <a:srgbClr val="A122BD"/>
                </a:solidFill>
                <a:latin typeface="Arial"/>
                <a:cs typeface="Arial"/>
              </a:rPr>
              <a:t>To</a:t>
            </a:r>
            <a:r>
              <a:rPr sz="2333" b="1" spc="-10" dirty="0">
                <a:solidFill>
                  <a:srgbClr val="A122BD"/>
                </a:solidFill>
                <a:latin typeface="Arial"/>
                <a:cs typeface="Arial"/>
              </a:rPr>
              <a:t> </a:t>
            </a:r>
            <a:r>
              <a:rPr sz="2333" b="1" spc="-3" dirty="0">
                <a:solidFill>
                  <a:srgbClr val="A122BD"/>
                </a:solidFill>
                <a:latin typeface="Arial"/>
                <a:cs typeface="Arial"/>
              </a:rPr>
              <a:t>Check</a:t>
            </a:r>
            <a:r>
              <a:rPr sz="2333" b="1" spc="-7" dirty="0">
                <a:solidFill>
                  <a:srgbClr val="A122BD"/>
                </a:solidFill>
                <a:latin typeface="Arial"/>
                <a:cs typeface="Arial"/>
              </a:rPr>
              <a:t> </a:t>
            </a:r>
            <a:r>
              <a:rPr sz="2333" b="1" spc="-3" dirty="0">
                <a:solidFill>
                  <a:srgbClr val="A122BD"/>
                </a:solidFill>
                <a:latin typeface="Arial"/>
                <a:cs typeface="Arial"/>
              </a:rPr>
              <a:t>the</a:t>
            </a:r>
            <a:r>
              <a:rPr sz="2333" b="1" spc="-7" dirty="0">
                <a:solidFill>
                  <a:srgbClr val="A122BD"/>
                </a:solidFill>
                <a:latin typeface="Arial"/>
                <a:cs typeface="Arial"/>
              </a:rPr>
              <a:t> </a:t>
            </a:r>
            <a:r>
              <a:rPr sz="2333" b="1" spc="-3" dirty="0">
                <a:solidFill>
                  <a:srgbClr val="A122BD"/>
                </a:solidFill>
                <a:latin typeface="Arial"/>
                <a:cs typeface="Arial"/>
              </a:rPr>
              <a:t>rest</a:t>
            </a:r>
            <a:r>
              <a:rPr sz="2333" b="1" spc="-7" dirty="0">
                <a:solidFill>
                  <a:srgbClr val="A122BD"/>
                </a:solidFill>
                <a:latin typeface="Arial"/>
                <a:cs typeface="Arial"/>
              </a:rPr>
              <a:t> </a:t>
            </a:r>
            <a:r>
              <a:rPr sz="2333" b="1" spc="-3" dirty="0">
                <a:solidFill>
                  <a:srgbClr val="A122BD"/>
                </a:solidFill>
                <a:latin typeface="Arial"/>
                <a:cs typeface="Arial"/>
              </a:rPr>
              <a:t>of</a:t>
            </a:r>
            <a:r>
              <a:rPr sz="2333" b="1" spc="-7" dirty="0">
                <a:solidFill>
                  <a:srgbClr val="A122BD"/>
                </a:solidFill>
                <a:latin typeface="Arial"/>
                <a:cs typeface="Arial"/>
              </a:rPr>
              <a:t> </a:t>
            </a:r>
            <a:r>
              <a:rPr sz="2333" b="1" spc="-3" dirty="0">
                <a:solidFill>
                  <a:srgbClr val="A122BD"/>
                </a:solidFill>
                <a:latin typeface="Arial"/>
                <a:cs typeface="Arial"/>
              </a:rPr>
              <a:t>the</a:t>
            </a:r>
            <a:r>
              <a:rPr sz="2333" b="1" spc="-7" dirty="0">
                <a:solidFill>
                  <a:srgbClr val="A122BD"/>
                </a:solidFill>
                <a:latin typeface="Arial"/>
                <a:cs typeface="Arial"/>
              </a:rPr>
              <a:t> </a:t>
            </a:r>
            <a:r>
              <a:rPr sz="2333" b="1" spc="-3" dirty="0">
                <a:solidFill>
                  <a:srgbClr val="A122BD"/>
                </a:solidFill>
                <a:latin typeface="Arial"/>
                <a:cs typeface="Arial"/>
              </a:rPr>
              <a:t>code</a:t>
            </a:r>
            <a:r>
              <a:rPr sz="2333" b="1" spc="-7" dirty="0">
                <a:solidFill>
                  <a:srgbClr val="A122BD"/>
                </a:solidFill>
                <a:latin typeface="Arial"/>
                <a:cs typeface="Arial"/>
              </a:rPr>
              <a:t> </a:t>
            </a:r>
            <a:r>
              <a:rPr sz="2333" b="1" spc="-3" dirty="0">
                <a:solidFill>
                  <a:srgbClr val="A122BD"/>
                </a:solidFill>
                <a:latin typeface="Arial"/>
                <a:cs typeface="Arial"/>
              </a:rPr>
              <a:t>go</a:t>
            </a:r>
            <a:r>
              <a:rPr sz="2333" b="1" spc="-7" dirty="0">
                <a:solidFill>
                  <a:srgbClr val="A122BD"/>
                </a:solidFill>
                <a:latin typeface="Arial"/>
                <a:cs typeface="Arial"/>
              </a:rPr>
              <a:t> </a:t>
            </a:r>
            <a:r>
              <a:rPr sz="2333" b="1" spc="-3" dirty="0">
                <a:solidFill>
                  <a:srgbClr val="A122BD"/>
                </a:solidFill>
                <a:latin typeface="Arial"/>
                <a:cs typeface="Arial"/>
              </a:rPr>
              <a:t>to</a:t>
            </a:r>
            <a:r>
              <a:rPr sz="2333" b="1" spc="-7" dirty="0">
                <a:solidFill>
                  <a:srgbClr val="A122BD"/>
                </a:solidFill>
                <a:latin typeface="Arial"/>
                <a:cs typeface="Arial"/>
              </a:rPr>
              <a:t> </a:t>
            </a:r>
            <a:r>
              <a:rPr sz="2333" b="1" spc="-3" dirty="0">
                <a:solidFill>
                  <a:srgbClr val="A122BD"/>
                </a:solidFill>
                <a:latin typeface="Arial"/>
                <a:cs typeface="Arial"/>
              </a:rPr>
              <a:t>GitHub</a:t>
            </a:r>
            <a:endParaRPr sz="2333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82226" y="0"/>
            <a:ext cx="7493000" cy="6858000"/>
          </a:xfrm>
          <a:custGeom>
            <a:avLst/>
            <a:gdLst/>
            <a:ahLst/>
            <a:cxnLst/>
            <a:rect l="l" t="t" r="r" b="b"/>
            <a:pathLst>
              <a:path w="11239500" h="10287000">
                <a:moveTo>
                  <a:pt x="112395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1239500" y="0"/>
                </a:lnTo>
                <a:lnTo>
                  <a:pt x="11239500" y="10287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135670" y="2127061"/>
            <a:ext cx="3288453" cy="0"/>
          </a:xfrm>
          <a:custGeom>
            <a:avLst/>
            <a:gdLst/>
            <a:ahLst/>
            <a:cxnLst/>
            <a:rect l="l" t="t" r="r" b="b"/>
            <a:pathLst>
              <a:path w="4932680">
                <a:moveTo>
                  <a:pt x="0" y="0"/>
                </a:moveTo>
                <a:lnTo>
                  <a:pt x="4932530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9269" y="638196"/>
            <a:ext cx="3640667" cy="1125094"/>
          </a:xfrm>
          <a:prstGeom prst="rect">
            <a:avLst/>
          </a:prstGeom>
        </p:spPr>
        <p:txBody>
          <a:bodyPr vert="horz" wrap="square" lIns="0" tIns="22013" rIns="0" bIns="0" rtlCol="0" anchor="ctr">
            <a:spAutoFit/>
          </a:bodyPr>
          <a:lstStyle/>
          <a:p>
            <a:pPr marL="8467" marR="3387">
              <a:lnSpc>
                <a:spcPts val="4300"/>
              </a:lnSpc>
              <a:spcBef>
                <a:spcPts val="173"/>
              </a:spcBef>
            </a:pPr>
            <a:r>
              <a:rPr sz="3600" spc="3" dirty="0"/>
              <a:t>Matlab Script for </a:t>
            </a:r>
            <a:r>
              <a:rPr sz="3600" spc="-993" dirty="0"/>
              <a:t> </a:t>
            </a:r>
            <a:r>
              <a:rPr sz="3600" spc="3" dirty="0"/>
              <a:t>the</a:t>
            </a:r>
            <a:r>
              <a:rPr sz="3600" spc="-3" dirty="0"/>
              <a:t> </a:t>
            </a:r>
            <a:r>
              <a:rPr sz="3600" spc="3" dirty="0"/>
              <a:t>fir</a:t>
            </a:r>
            <a:r>
              <a:rPr sz="3600" dirty="0"/>
              <a:t> </a:t>
            </a:r>
            <a:r>
              <a:rPr sz="3600" spc="3" dirty="0"/>
              <a:t>Filter</a:t>
            </a:r>
            <a:endParaRPr sz="360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1346" y="933094"/>
            <a:ext cx="723899" cy="119379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20130" y="2505183"/>
            <a:ext cx="4198197" cy="3053807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 algn="ctr">
              <a:lnSpc>
                <a:spcPct val="107100"/>
              </a:lnSpc>
              <a:spcBef>
                <a:spcPts val="67"/>
              </a:spcBef>
            </a:pPr>
            <a:r>
              <a:rPr sz="2333" b="1" spc="-3" dirty="0">
                <a:latin typeface="Arial"/>
                <a:cs typeface="Arial"/>
              </a:rPr>
              <a:t>After we got the coefficients </a:t>
            </a:r>
            <a:r>
              <a:rPr sz="2333" b="1" dirty="0">
                <a:latin typeface="Arial"/>
                <a:cs typeface="Arial"/>
              </a:rPr>
              <a:t> </a:t>
            </a:r>
            <a:r>
              <a:rPr sz="2333" b="1" spc="-3" dirty="0">
                <a:latin typeface="Arial"/>
                <a:cs typeface="Arial"/>
              </a:rPr>
              <a:t>from matlab we need to write </a:t>
            </a:r>
            <a:r>
              <a:rPr sz="2333" b="1" dirty="0">
                <a:latin typeface="Arial"/>
                <a:cs typeface="Arial"/>
              </a:rPr>
              <a:t> a </a:t>
            </a:r>
            <a:r>
              <a:rPr sz="2333" b="1" spc="-3" dirty="0">
                <a:latin typeface="Arial"/>
                <a:cs typeface="Arial"/>
              </a:rPr>
              <a:t>matlab code to model our </a:t>
            </a:r>
            <a:r>
              <a:rPr sz="2333" b="1" dirty="0">
                <a:latin typeface="Arial"/>
                <a:cs typeface="Arial"/>
              </a:rPr>
              <a:t> </a:t>
            </a:r>
            <a:r>
              <a:rPr sz="2333" b="1" spc="-3" dirty="0">
                <a:latin typeface="Arial"/>
                <a:cs typeface="Arial"/>
              </a:rPr>
              <a:t>FIR fitler to use as our golden </a:t>
            </a:r>
            <a:r>
              <a:rPr sz="2333" b="1" spc="-640" dirty="0">
                <a:latin typeface="Arial"/>
                <a:cs typeface="Arial"/>
              </a:rPr>
              <a:t> </a:t>
            </a:r>
            <a:r>
              <a:rPr sz="2333" b="1" spc="-3" dirty="0">
                <a:latin typeface="Arial"/>
                <a:cs typeface="Arial"/>
              </a:rPr>
              <a:t>model we will compare the </a:t>
            </a:r>
            <a:r>
              <a:rPr sz="2333" b="1" dirty="0">
                <a:latin typeface="Arial"/>
                <a:cs typeface="Arial"/>
              </a:rPr>
              <a:t> </a:t>
            </a:r>
            <a:r>
              <a:rPr sz="2333" b="1" spc="-3" dirty="0">
                <a:latin typeface="Arial"/>
                <a:cs typeface="Arial"/>
              </a:rPr>
              <a:t>output of the RTL to this </a:t>
            </a:r>
            <a:r>
              <a:rPr sz="2333" b="1" dirty="0">
                <a:latin typeface="Arial"/>
                <a:cs typeface="Arial"/>
              </a:rPr>
              <a:t> </a:t>
            </a:r>
            <a:r>
              <a:rPr sz="2333" b="1" spc="-3" dirty="0">
                <a:latin typeface="Arial"/>
                <a:cs typeface="Arial"/>
              </a:rPr>
              <a:t>model later in Verification </a:t>
            </a:r>
            <a:r>
              <a:rPr sz="2333" b="1" dirty="0">
                <a:latin typeface="Arial"/>
                <a:cs typeface="Arial"/>
              </a:rPr>
              <a:t> </a:t>
            </a:r>
            <a:r>
              <a:rPr sz="2333" b="1" spc="-3" dirty="0">
                <a:latin typeface="Arial"/>
                <a:cs typeface="Arial"/>
              </a:rPr>
              <a:t>Stage</a:t>
            </a:r>
            <a:endParaRPr sz="2333" dirty="0">
              <a:latin typeface="Arial"/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5D2BD2-0C5E-3120-21A5-1C152D7719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031"/>
          <a:stretch/>
        </p:blipFill>
        <p:spPr>
          <a:xfrm>
            <a:off x="5155308" y="1558370"/>
            <a:ext cx="6599843" cy="39779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74309" y="881891"/>
            <a:ext cx="4043680" cy="41898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2667" spc="-3" dirty="0">
                <a:solidFill>
                  <a:srgbClr val="000000"/>
                </a:solidFill>
              </a:rPr>
              <a:t>Testing</a:t>
            </a:r>
            <a:r>
              <a:rPr sz="2667" spc="-17" dirty="0">
                <a:solidFill>
                  <a:srgbClr val="000000"/>
                </a:solidFill>
              </a:rPr>
              <a:t> </a:t>
            </a:r>
            <a:r>
              <a:rPr sz="2667" spc="-3" dirty="0">
                <a:solidFill>
                  <a:srgbClr val="000000"/>
                </a:solidFill>
              </a:rPr>
              <a:t>the</a:t>
            </a:r>
            <a:r>
              <a:rPr sz="2667" spc="-13" dirty="0">
                <a:solidFill>
                  <a:srgbClr val="000000"/>
                </a:solidFill>
              </a:rPr>
              <a:t> </a:t>
            </a:r>
            <a:r>
              <a:rPr sz="2667" spc="-3" dirty="0">
                <a:solidFill>
                  <a:srgbClr val="000000"/>
                </a:solidFill>
              </a:rPr>
              <a:t>Matlab</a:t>
            </a:r>
            <a:r>
              <a:rPr sz="2667" spc="-13" dirty="0">
                <a:solidFill>
                  <a:srgbClr val="000000"/>
                </a:solidFill>
              </a:rPr>
              <a:t> </a:t>
            </a:r>
            <a:r>
              <a:rPr sz="2667" spc="-3" dirty="0">
                <a:solidFill>
                  <a:srgbClr val="000000"/>
                </a:solidFill>
              </a:rPr>
              <a:t>Script</a:t>
            </a:r>
            <a:endParaRPr sz="2667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1147D3-D769-B944-461E-437C38AD5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28" y="2598180"/>
            <a:ext cx="6043984" cy="20539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53996E-7BBB-ECC1-9B9C-4046B7EE4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312" y="1274162"/>
            <a:ext cx="5357324" cy="470194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F8E221C-EC6A-CC9D-D677-E6255C174A86}"/>
              </a:ext>
            </a:extLst>
          </p:cNvPr>
          <p:cNvGrpSpPr/>
          <p:nvPr/>
        </p:nvGrpSpPr>
        <p:grpSpPr>
          <a:xfrm>
            <a:off x="595836" y="1870122"/>
            <a:ext cx="5370947" cy="4851670"/>
            <a:chOff x="576172" y="1820960"/>
            <a:chExt cx="5370947" cy="4851670"/>
          </a:xfrm>
        </p:grpSpPr>
        <p:sp>
          <p:nvSpPr>
            <p:cNvPr id="5" name="object 5"/>
            <p:cNvSpPr txBox="1"/>
            <p:nvPr/>
          </p:nvSpPr>
          <p:spPr>
            <a:xfrm>
              <a:off x="576172" y="2201512"/>
              <a:ext cx="4657089" cy="4471118"/>
            </a:xfrm>
            <a:prstGeom prst="rect">
              <a:avLst/>
            </a:prstGeom>
          </p:spPr>
          <p:txBody>
            <a:bodyPr vert="horz" wrap="square" lIns="0" tIns="8467" rIns="0" bIns="0" rtlCol="0">
              <a:spAutoFit/>
            </a:bodyPr>
            <a:lstStyle/>
            <a:p>
              <a:pPr marL="568141" indent="-560098">
                <a:spcBef>
                  <a:spcPts val="67"/>
                </a:spcBef>
                <a:buFont typeface="Arial MT"/>
                <a:buAutoNum type="arabicPeriod"/>
                <a:tabLst>
                  <a:tab pos="568141" algn="l"/>
                  <a:tab pos="568565" algn="l"/>
                  <a:tab pos="1239582" algn="l"/>
                  <a:tab pos="2207794" algn="l"/>
                  <a:tab pos="3294545" algn="l"/>
                </a:tabLst>
              </a:pPr>
              <a:r>
                <a:rPr sz="2800" b="1" dirty="0">
                  <a:latin typeface="Arial"/>
                  <a:cs typeface="Arial"/>
                </a:rPr>
                <a:t>FIR	Filter	Using	Matlab</a:t>
              </a:r>
              <a:endParaRPr sz="2800" dirty="0">
                <a:latin typeface="Arial"/>
                <a:cs typeface="Arial"/>
              </a:endParaRPr>
            </a:p>
            <a:p>
              <a:pPr>
                <a:spcBef>
                  <a:spcPts val="37"/>
                </a:spcBef>
                <a:buFont typeface="Arial MT"/>
                <a:buAutoNum type="arabicPeriod"/>
              </a:pPr>
              <a:endParaRPr sz="3133" dirty="0">
                <a:latin typeface="Arial"/>
                <a:cs typeface="Arial"/>
              </a:endParaRPr>
            </a:p>
            <a:p>
              <a:pPr marL="637149" indent="-629105">
                <a:buFont typeface="Arial MT"/>
                <a:buAutoNum type="arabicPeriod"/>
                <a:tabLst>
                  <a:tab pos="637149" algn="l"/>
                  <a:tab pos="637572" algn="l"/>
                  <a:tab pos="1309012" algn="l"/>
                  <a:tab pos="2277224" algn="l"/>
                  <a:tab pos="3067203" algn="l"/>
                </a:tabLst>
              </a:pPr>
              <a:r>
                <a:rPr sz="2800" b="1" dirty="0">
                  <a:latin typeface="Arial"/>
                  <a:cs typeface="Arial"/>
                </a:rPr>
                <a:t>FIR	Filter	RTL	Desgin</a:t>
              </a:r>
              <a:endParaRPr sz="2800" dirty="0">
                <a:latin typeface="Arial"/>
                <a:cs typeface="Arial"/>
              </a:endParaRPr>
            </a:p>
            <a:p>
              <a:pPr>
                <a:spcBef>
                  <a:spcPts val="37"/>
                </a:spcBef>
                <a:buFont typeface="Arial MT"/>
                <a:buAutoNum type="arabicPeriod"/>
              </a:pPr>
              <a:endParaRPr sz="3133" dirty="0">
                <a:latin typeface="Arial"/>
                <a:cs typeface="Arial"/>
              </a:endParaRPr>
            </a:p>
            <a:p>
              <a:pPr marL="647309" indent="-639265">
                <a:buFont typeface="Arial MT"/>
                <a:buAutoNum type="arabicPeriod"/>
                <a:tabLst>
                  <a:tab pos="647309" algn="l"/>
                  <a:tab pos="647732" algn="l"/>
                  <a:tab pos="2563835" algn="l"/>
                  <a:tab pos="3136633" algn="l"/>
                  <a:tab pos="3768702" algn="l"/>
                </a:tabLst>
              </a:pPr>
              <a:r>
                <a:rPr sz="2800" b="1" dirty="0">
                  <a:latin typeface="Arial"/>
                  <a:cs typeface="Arial"/>
                </a:rPr>
                <a:t>Simulation	for	the	FIR</a:t>
              </a:r>
              <a:endParaRPr lang="en-US" sz="2800" b="1" dirty="0">
                <a:latin typeface="Arial"/>
                <a:cs typeface="Arial"/>
              </a:endParaRPr>
            </a:p>
            <a:p>
              <a:pPr marL="647309" indent="-639265">
                <a:buFont typeface="Arial MT"/>
                <a:buAutoNum type="arabicPeriod"/>
                <a:tabLst>
                  <a:tab pos="647309" algn="l"/>
                  <a:tab pos="647732" algn="l"/>
                  <a:tab pos="2563835" algn="l"/>
                  <a:tab pos="3136633" algn="l"/>
                  <a:tab pos="3768702" algn="l"/>
                </a:tabLst>
              </a:pPr>
              <a:endParaRPr lang="en-US" sz="2800" b="1" dirty="0">
                <a:latin typeface="Arial"/>
                <a:cs typeface="Arial"/>
              </a:endParaRPr>
            </a:p>
            <a:p>
              <a:pPr marL="647309" indent="-639265">
                <a:buFont typeface="Arial MT"/>
                <a:buAutoNum type="arabicPeriod"/>
                <a:tabLst>
                  <a:tab pos="647309" algn="l"/>
                  <a:tab pos="647732" algn="l"/>
                  <a:tab pos="2563835" algn="l"/>
                  <a:tab pos="3136633" algn="l"/>
                  <a:tab pos="3768702" algn="l"/>
                </a:tabLst>
              </a:pPr>
              <a:r>
                <a:rPr lang="en-US" sz="2800" b="1" dirty="0">
                  <a:latin typeface="Arial"/>
                  <a:cs typeface="Arial"/>
                </a:rPr>
                <a:t>ASIC FLOW</a:t>
              </a:r>
            </a:p>
            <a:p>
              <a:pPr marL="647309" indent="-639265">
                <a:buFont typeface="Arial MT"/>
                <a:buAutoNum type="arabicPeriod"/>
                <a:tabLst>
                  <a:tab pos="647309" algn="l"/>
                  <a:tab pos="647732" algn="l"/>
                  <a:tab pos="2563835" algn="l"/>
                  <a:tab pos="3136633" algn="l"/>
                  <a:tab pos="3768702" algn="l"/>
                </a:tabLst>
              </a:pPr>
              <a:endParaRPr lang="en-US" sz="2800" b="1" dirty="0">
                <a:latin typeface="Arial"/>
                <a:cs typeface="Arial"/>
              </a:endParaRPr>
            </a:p>
            <a:p>
              <a:pPr marL="8044">
                <a:tabLst>
                  <a:tab pos="647309" algn="l"/>
                  <a:tab pos="647732" algn="l"/>
                  <a:tab pos="2563835" algn="l"/>
                  <a:tab pos="3136633" algn="l"/>
                  <a:tab pos="3768702" algn="l"/>
                </a:tabLst>
              </a:pPr>
              <a:endParaRPr sz="2800" dirty="0">
                <a:latin typeface="Arial"/>
                <a:cs typeface="Arial"/>
              </a:endParaRPr>
            </a:p>
            <a:p>
              <a:pPr>
                <a:spcBef>
                  <a:spcPts val="37"/>
                </a:spcBef>
              </a:pPr>
              <a:endParaRPr sz="3133" dirty="0">
                <a:latin typeface="Arial"/>
                <a:cs typeface="Arial"/>
              </a:endParaRPr>
            </a:p>
          </p:txBody>
        </p:sp>
        <p:grpSp>
          <p:nvGrpSpPr>
            <p:cNvPr id="6" name="object 6"/>
            <p:cNvGrpSpPr/>
            <p:nvPr/>
          </p:nvGrpSpPr>
          <p:grpSpPr>
            <a:xfrm>
              <a:off x="5108920" y="1820960"/>
              <a:ext cx="838199" cy="2688538"/>
              <a:chOff x="7707630" y="3226368"/>
              <a:chExt cx="1257299" cy="4032808"/>
            </a:xfrm>
          </p:grpSpPr>
          <p:pic>
            <p:nvPicPr>
              <p:cNvPr id="7" name="object 7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793126" y="3226368"/>
                <a:ext cx="1085849" cy="1790699"/>
              </a:xfrm>
              <a:prstGeom prst="rect">
                <a:avLst/>
              </a:prstGeom>
            </p:spPr>
          </p:pic>
          <p:pic>
            <p:nvPicPr>
              <p:cNvPr id="8" name="object 8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894137" y="6373367"/>
                <a:ext cx="885824" cy="885809"/>
              </a:xfrm>
              <a:prstGeom prst="rect">
                <a:avLst/>
              </a:prstGeom>
            </p:spPr>
          </p:pic>
          <p:pic>
            <p:nvPicPr>
              <p:cNvPr id="14" name="object 14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707630" y="5143515"/>
                <a:ext cx="1257299" cy="714359"/>
              </a:xfrm>
              <a:prstGeom prst="rect">
                <a:avLst/>
              </a:prstGeom>
            </p:spPr>
          </p:pic>
        </p:grp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919491" y="581264"/>
            <a:ext cx="4504689" cy="931879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  <a:tabLst>
                <a:tab pos="2760695" algn="l"/>
              </a:tabLst>
            </a:pPr>
            <a:r>
              <a:rPr sz="6000" dirty="0">
                <a:solidFill>
                  <a:schemeClr val="tx1"/>
                </a:solidFill>
              </a:rPr>
              <a:t>Design	Flow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82226" y="0"/>
            <a:ext cx="7493000" cy="6858000"/>
          </a:xfrm>
          <a:custGeom>
            <a:avLst/>
            <a:gdLst/>
            <a:ahLst/>
            <a:cxnLst/>
            <a:rect l="l" t="t" r="r" b="b"/>
            <a:pathLst>
              <a:path w="11239500" h="10287000">
                <a:moveTo>
                  <a:pt x="112395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1239500" y="0"/>
                </a:lnTo>
                <a:lnTo>
                  <a:pt x="11239500" y="10287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135670" y="2127061"/>
            <a:ext cx="3288453" cy="0"/>
          </a:xfrm>
          <a:custGeom>
            <a:avLst/>
            <a:gdLst/>
            <a:ahLst/>
            <a:cxnLst/>
            <a:rect l="l" t="t" r="r" b="b"/>
            <a:pathLst>
              <a:path w="4932680">
                <a:moveTo>
                  <a:pt x="0" y="0"/>
                </a:moveTo>
                <a:lnTo>
                  <a:pt x="4932530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" name="object 4"/>
          <p:cNvSpPr txBox="1"/>
          <p:nvPr/>
        </p:nvSpPr>
        <p:spPr>
          <a:xfrm>
            <a:off x="199269" y="643424"/>
            <a:ext cx="3947160" cy="1125094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8467" marR="3387">
              <a:lnSpc>
                <a:spcPts val="4300"/>
              </a:lnSpc>
              <a:spcBef>
                <a:spcPts val="173"/>
              </a:spcBef>
            </a:pPr>
            <a:r>
              <a:rPr sz="3600" b="1" spc="3" dirty="0">
                <a:latin typeface="Arial"/>
                <a:cs typeface="Arial"/>
              </a:rPr>
              <a:t>Matlab Script for </a:t>
            </a:r>
            <a:r>
              <a:rPr sz="3600" b="1" spc="7" dirty="0">
                <a:latin typeface="Arial"/>
                <a:cs typeface="Arial"/>
              </a:rPr>
              <a:t> </a:t>
            </a:r>
            <a:r>
              <a:rPr sz="3600" b="1" spc="3" dirty="0">
                <a:latin typeface="Arial"/>
                <a:cs typeface="Arial"/>
              </a:rPr>
              <a:t>Signal</a:t>
            </a:r>
            <a:r>
              <a:rPr sz="3600" b="1" spc="-23" dirty="0">
                <a:latin typeface="Arial"/>
                <a:cs typeface="Arial"/>
              </a:rPr>
              <a:t> </a:t>
            </a:r>
            <a:r>
              <a:rPr sz="3600" b="1" spc="3" dirty="0">
                <a:latin typeface="Arial"/>
                <a:cs typeface="Arial"/>
              </a:rPr>
              <a:t>Generation</a:t>
            </a:r>
            <a:endParaRPr sz="3600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528190" y="165070"/>
            <a:ext cx="7074747" cy="6008370"/>
            <a:chOff x="6792285" y="247605"/>
            <a:chExt cx="10612120" cy="901255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66239" y="247605"/>
              <a:ext cx="9058289" cy="566737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08105" y="3345149"/>
              <a:ext cx="3695699" cy="591500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92285" y="6747967"/>
              <a:ext cx="6696089" cy="183832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53170" y="3558369"/>
            <a:ext cx="4132157" cy="113308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 indent="-423" algn="ctr">
              <a:lnSpc>
                <a:spcPct val="107100"/>
              </a:lnSpc>
              <a:spcBef>
                <a:spcPts val="67"/>
              </a:spcBef>
            </a:pPr>
            <a:r>
              <a:rPr sz="2333" b="1" spc="-3" dirty="0">
                <a:latin typeface="Arial"/>
                <a:cs typeface="Arial"/>
              </a:rPr>
              <a:t>we use the same signal we </a:t>
            </a:r>
            <a:r>
              <a:rPr sz="2333" b="1" dirty="0">
                <a:latin typeface="Arial"/>
                <a:cs typeface="Arial"/>
              </a:rPr>
              <a:t> </a:t>
            </a:r>
            <a:r>
              <a:rPr sz="2333" b="1" spc="-3" dirty="0">
                <a:latin typeface="Arial"/>
                <a:cs typeface="Arial"/>
              </a:rPr>
              <a:t>applied on the filter designed </a:t>
            </a:r>
            <a:r>
              <a:rPr sz="2333" b="1" spc="-640" dirty="0">
                <a:latin typeface="Arial"/>
                <a:cs typeface="Arial"/>
              </a:rPr>
              <a:t> </a:t>
            </a:r>
            <a:r>
              <a:rPr sz="2333" b="1" spc="-3" dirty="0">
                <a:latin typeface="Arial"/>
                <a:cs typeface="Arial"/>
              </a:rPr>
              <a:t>in</a:t>
            </a:r>
            <a:r>
              <a:rPr sz="2333" b="1" spc="-7" dirty="0">
                <a:latin typeface="Arial"/>
                <a:cs typeface="Arial"/>
              </a:rPr>
              <a:t> </a:t>
            </a:r>
            <a:r>
              <a:rPr sz="2333" b="1" spc="-3" dirty="0">
                <a:latin typeface="Arial"/>
                <a:cs typeface="Arial"/>
              </a:rPr>
              <a:t>matlab</a:t>
            </a:r>
            <a:r>
              <a:rPr sz="2333" b="1" spc="-7" dirty="0">
                <a:latin typeface="Arial"/>
                <a:cs typeface="Arial"/>
              </a:rPr>
              <a:t> </a:t>
            </a:r>
            <a:r>
              <a:rPr sz="2333" b="1" spc="-3" dirty="0">
                <a:latin typeface="Arial"/>
                <a:cs typeface="Arial"/>
              </a:rPr>
              <a:t>before</a:t>
            </a:r>
            <a:endParaRPr sz="2333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D9A3E55-8C03-3740-B044-800B3DF77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661839"/>
            <a:ext cx="10905066" cy="553432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0494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4DECE0E-228C-98CA-BE76-EBC50D84E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54" y="643467"/>
            <a:ext cx="10462091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920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82226" y="0"/>
            <a:ext cx="7493000" cy="6858000"/>
          </a:xfrm>
          <a:custGeom>
            <a:avLst/>
            <a:gdLst/>
            <a:ahLst/>
            <a:cxnLst/>
            <a:rect l="l" t="t" r="r" b="b"/>
            <a:pathLst>
              <a:path w="11239500" h="10287000">
                <a:moveTo>
                  <a:pt x="112395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1239500" y="0"/>
                </a:lnTo>
                <a:lnTo>
                  <a:pt x="11239500" y="10287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135670" y="2127061"/>
            <a:ext cx="3288453" cy="0"/>
          </a:xfrm>
          <a:custGeom>
            <a:avLst/>
            <a:gdLst/>
            <a:ahLst/>
            <a:cxnLst/>
            <a:rect l="l" t="t" r="r" b="b"/>
            <a:pathLst>
              <a:path w="4932680">
                <a:moveTo>
                  <a:pt x="0" y="0"/>
                </a:moveTo>
                <a:lnTo>
                  <a:pt x="4932530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2116" y="2556989"/>
            <a:ext cx="4596395" cy="648938"/>
          </a:xfrm>
          <a:prstGeom prst="rect">
            <a:avLst/>
          </a:prstGeom>
        </p:spPr>
        <p:txBody>
          <a:bodyPr vert="horz" wrap="square" lIns="0" tIns="22013" rIns="0" bIns="0" rtlCol="0" anchor="ctr">
            <a:spAutoFit/>
          </a:bodyPr>
          <a:lstStyle/>
          <a:p>
            <a:pPr marL="8467" marR="3387">
              <a:lnSpc>
                <a:spcPts val="4300"/>
              </a:lnSpc>
              <a:spcBef>
                <a:spcPts val="173"/>
              </a:spcBef>
            </a:pPr>
            <a:r>
              <a:rPr sz="6000" b="1" spc="3" dirty="0"/>
              <a:t>Block </a:t>
            </a:r>
            <a:r>
              <a:rPr sz="6000" b="1" spc="-993" dirty="0"/>
              <a:t> </a:t>
            </a:r>
            <a:r>
              <a:rPr sz="6000" b="1" spc="7" dirty="0"/>
              <a:t>RTL</a:t>
            </a:r>
            <a:endParaRPr sz="6000" b="1" dirty="0"/>
          </a:p>
        </p:txBody>
      </p:sp>
      <p:sp>
        <p:nvSpPr>
          <p:cNvPr id="6" name="object 6"/>
          <p:cNvSpPr txBox="1"/>
          <p:nvPr/>
        </p:nvSpPr>
        <p:spPr>
          <a:xfrm>
            <a:off x="5208011" y="5754320"/>
            <a:ext cx="6041390" cy="367559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333" b="1" spc="-3" dirty="0">
                <a:solidFill>
                  <a:srgbClr val="A122BD"/>
                </a:solidFill>
                <a:latin typeface="Arial"/>
                <a:cs typeface="Arial"/>
              </a:rPr>
              <a:t>To</a:t>
            </a:r>
            <a:r>
              <a:rPr sz="2333" b="1" spc="-10" dirty="0">
                <a:solidFill>
                  <a:srgbClr val="A122BD"/>
                </a:solidFill>
                <a:latin typeface="Arial"/>
                <a:cs typeface="Arial"/>
              </a:rPr>
              <a:t> </a:t>
            </a:r>
            <a:r>
              <a:rPr sz="2333" b="1" spc="-3" dirty="0">
                <a:solidFill>
                  <a:srgbClr val="A122BD"/>
                </a:solidFill>
                <a:latin typeface="Arial"/>
                <a:cs typeface="Arial"/>
              </a:rPr>
              <a:t>Check</a:t>
            </a:r>
            <a:r>
              <a:rPr sz="2333" b="1" spc="-7" dirty="0">
                <a:solidFill>
                  <a:srgbClr val="A122BD"/>
                </a:solidFill>
                <a:latin typeface="Arial"/>
                <a:cs typeface="Arial"/>
              </a:rPr>
              <a:t> </a:t>
            </a:r>
            <a:r>
              <a:rPr sz="2333" b="1" spc="-3" dirty="0">
                <a:solidFill>
                  <a:srgbClr val="A122BD"/>
                </a:solidFill>
                <a:latin typeface="Arial"/>
                <a:cs typeface="Arial"/>
              </a:rPr>
              <a:t>the</a:t>
            </a:r>
            <a:r>
              <a:rPr sz="2333" b="1" spc="-7" dirty="0">
                <a:solidFill>
                  <a:srgbClr val="A122BD"/>
                </a:solidFill>
                <a:latin typeface="Arial"/>
                <a:cs typeface="Arial"/>
              </a:rPr>
              <a:t> </a:t>
            </a:r>
            <a:r>
              <a:rPr sz="2333" b="1" spc="-3" dirty="0">
                <a:solidFill>
                  <a:srgbClr val="A122BD"/>
                </a:solidFill>
                <a:latin typeface="Arial"/>
                <a:cs typeface="Arial"/>
              </a:rPr>
              <a:t>rest</a:t>
            </a:r>
            <a:r>
              <a:rPr sz="2333" b="1" spc="-7" dirty="0">
                <a:solidFill>
                  <a:srgbClr val="A122BD"/>
                </a:solidFill>
                <a:latin typeface="Arial"/>
                <a:cs typeface="Arial"/>
              </a:rPr>
              <a:t> </a:t>
            </a:r>
            <a:r>
              <a:rPr sz="2333" b="1" spc="-3" dirty="0">
                <a:solidFill>
                  <a:srgbClr val="A122BD"/>
                </a:solidFill>
                <a:latin typeface="Arial"/>
                <a:cs typeface="Arial"/>
              </a:rPr>
              <a:t>of</a:t>
            </a:r>
            <a:r>
              <a:rPr sz="2333" b="1" spc="-7" dirty="0">
                <a:solidFill>
                  <a:srgbClr val="A122BD"/>
                </a:solidFill>
                <a:latin typeface="Arial"/>
                <a:cs typeface="Arial"/>
              </a:rPr>
              <a:t> </a:t>
            </a:r>
            <a:r>
              <a:rPr sz="2333" b="1" spc="-3" dirty="0">
                <a:solidFill>
                  <a:srgbClr val="A122BD"/>
                </a:solidFill>
                <a:latin typeface="Arial"/>
                <a:cs typeface="Arial"/>
              </a:rPr>
              <a:t>the</a:t>
            </a:r>
            <a:r>
              <a:rPr sz="2333" b="1" spc="-7" dirty="0">
                <a:solidFill>
                  <a:srgbClr val="A122BD"/>
                </a:solidFill>
                <a:latin typeface="Arial"/>
                <a:cs typeface="Arial"/>
              </a:rPr>
              <a:t> </a:t>
            </a:r>
            <a:r>
              <a:rPr sz="2333" b="1" spc="-3" dirty="0">
                <a:solidFill>
                  <a:srgbClr val="A122BD"/>
                </a:solidFill>
                <a:latin typeface="Arial"/>
                <a:cs typeface="Arial"/>
              </a:rPr>
              <a:t>code</a:t>
            </a:r>
            <a:r>
              <a:rPr sz="2333" b="1" spc="-7" dirty="0">
                <a:solidFill>
                  <a:srgbClr val="A122BD"/>
                </a:solidFill>
                <a:latin typeface="Arial"/>
                <a:cs typeface="Arial"/>
              </a:rPr>
              <a:t> </a:t>
            </a:r>
            <a:r>
              <a:rPr sz="2333" b="1" spc="-3" dirty="0">
                <a:solidFill>
                  <a:srgbClr val="A122BD"/>
                </a:solidFill>
                <a:latin typeface="Arial"/>
                <a:cs typeface="Arial"/>
              </a:rPr>
              <a:t>go</a:t>
            </a:r>
            <a:r>
              <a:rPr sz="2333" b="1" spc="-7" dirty="0">
                <a:solidFill>
                  <a:srgbClr val="A122BD"/>
                </a:solidFill>
                <a:latin typeface="Arial"/>
                <a:cs typeface="Arial"/>
              </a:rPr>
              <a:t> </a:t>
            </a:r>
            <a:r>
              <a:rPr sz="2333" b="1" spc="-3" dirty="0">
                <a:solidFill>
                  <a:srgbClr val="A122BD"/>
                </a:solidFill>
                <a:latin typeface="Arial"/>
                <a:cs typeface="Arial"/>
              </a:rPr>
              <a:t>to</a:t>
            </a:r>
            <a:r>
              <a:rPr sz="2333" b="1" spc="-7" dirty="0">
                <a:solidFill>
                  <a:srgbClr val="A122BD"/>
                </a:solidFill>
                <a:latin typeface="Arial"/>
                <a:cs typeface="Arial"/>
              </a:rPr>
              <a:t> </a:t>
            </a:r>
            <a:r>
              <a:rPr sz="2333" b="1" spc="-3" dirty="0">
                <a:solidFill>
                  <a:srgbClr val="A122BD"/>
                </a:solidFill>
                <a:latin typeface="Arial"/>
                <a:cs typeface="Arial"/>
              </a:rPr>
              <a:t>GitHub</a:t>
            </a:r>
            <a:endParaRPr sz="2333">
              <a:latin typeface="Arial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0C639B-F1A0-6D0C-9CAD-4919DE413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511" y="736121"/>
            <a:ext cx="6340389" cy="412101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21C6E-AF34-B5F4-A9CC-33930D166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Testbench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E841C2-2F91-FAD3-CCE3-688AB8769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368" y="1690687"/>
            <a:ext cx="6155523" cy="47040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6D44AA-4126-114E-4C27-E9B6C035E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1" y="1685137"/>
            <a:ext cx="5668787" cy="47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99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643A54-7E27-E0E9-28C5-95ECEE6533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538"/>
          <a:stretch/>
        </p:blipFill>
        <p:spPr>
          <a:xfrm>
            <a:off x="5928851" y="45328"/>
            <a:ext cx="5565060" cy="62260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47A3A0-B65A-93FA-D2E7-F131069E4CA8}"/>
              </a:ext>
            </a:extLst>
          </p:cNvPr>
          <p:cNvSpPr txBox="1"/>
          <p:nvPr/>
        </p:nvSpPr>
        <p:spPr>
          <a:xfrm>
            <a:off x="0" y="639097"/>
            <a:ext cx="592885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</a:t>
            </a:r>
            <a:r>
              <a:rPr lang="en-US" sz="2000" b="1" dirty="0">
                <a:solidFill>
                  <a:srgbClr val="0070C0"/>
                </a:solidFill>
              </a:rPr>
              <a:t>CORDIC</a:t>
            </a:r>
            <a:r>
              <a:rPr lang="en-US" sz="2000" dirty="0"/>
              <a:t> (Coordinate Rotation Digital Computer) function in VHDL is used to efficiently compute trigonometric functions such as sine and cosine. It performs iterative rotation operations using only addition, subtraction, and bit-shifting, making it well-suited for hardware implementation. In a typical VHDL implementation, the CORDIC function initializes angle, sine, and cosine registers, and iteratively updates these values based on precomputed arctangent values and bit-shift operations. This function is particularly useful for digital signal processing applications, such as FIR filters, where trigonometric computations are required.</a:t>
            </a:r>
          </a:p>
        </p:txBody>
      </p:sp>
    </p:spTree>
    <p:extLst>
      <p:ext uri="{BB962C8B-B14F-4D97-AF65-F5344CB8AC3E}">
        <p14:creationId xmlns:p14="http://schemas.microsoft.com/office/powerpoint/2010/main" val="338834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82226" y="0"/>
            <a:ext cx="7493000" cy="6858000"/>
          </a:xfrm>
          <a:custGeom>
            <a:avLst/>
            <a:gdLst/>
            <a:ahLst/>
            <a:cxnLst/>
            <a:rect l="l" t="t" r="r" b="b"/>
            <a:pathLst>
              <a:path w="11239500" h="10287000">
                <a:moveTo>
                  <a:pt x="112395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1239500" y="0"/>
                </a:lnTo>
                <a:lnTo>
                  <a:pt x="11239500" y="10287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305980" y="1891888"/>
            <a:ext cx="3288453" cy="0"/>
          </a:xfrm>
          <a:custGeom>
            <a:avLst/>
            <a:gdLst/>
            <a:ahLst/>
            <a:cxnLst/>
            <a:rect l="l" t="t" r="r" b="b"/>
            <a:pathLst>
              <a:path w="4932680">
                <a:moveTo>
                  <a:pt x="0" y="0"/>
                </a:moveTo>
                <a:lnTo>
                  <a:pt x="4932530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94338" y="474255"/>
            <a:ext cx="2978150" cy="1125094"/>
          </a:xfrm>
          <a:prstGeom prst="rect">
            <a:avLst/>
          </a:prstGeom>
        </p:spPr>
        <p:txBody>
          <a:bodyPr vert="horz" wrap="square" lIns="0" tIns="22013" rIns="0" bIns="0" rtlCol="0" anchor="ctr">
            <a:spAutoFit/>
          </a:bodyPr>
          <a:lstStyle/>
          <a:p>
            <a:pPr marL="8467" marR="3387">
              <a:lnSpc>
                <a:spcPts val="4300"/>
              </a:lnSpc>
              <a:spcBef>
                <a:spcPts val="173"/>
              </a:spcBef>
            </a:pPr>
            <a:r>
              <a:rPr sz="3600" spc="3" dirty="0"/>
              <a:t>Generic </a:t>
            </a:r>
            <a:r>
              <a:rPr sz="3600" spc="7" dirty="0"/>
              <a:t>FIR </a:t>
            </a:r>
            <a:r>
              <a:rPr sz="3600" spc="10" dirty="0"/>
              <a:t> </a:t>
            </a:r>
            <a:r>
              <a:rPr sz="3600" spc="3" dirty="0"/>
              <a:t>Archeitectur</a:t>
            </a:r>
            <a:r>
              <a:rPr sz="3600" spc="7" dirty="0"/>
              <a:t>e</a:t>
            </a:r>
            <a:endParaRPr sz="3600" dirty="0"/>
          </a:p>
        </p:txBody>
      </p:sp>
      <p:sp>
        <p:nvSpPr>
          <p:cNvPr id="5" name="object 5"/>
          <p:cNvSpPr txBox="1"/>
          <p:nvPr/>
        </p:nvSpPr>
        <p:spPr>
          <a:xfrm>
            <a:off x="53852" y="2505183"/>
            <a:ext cx="4330700" cy="308221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 algn="ctr">
              <a:lnSpc>
                <a:spcPct val="107100"/>
              </a:lnSpc>
              <a:spcBef>
                <a:spcPts val="67"/>
              </a:spcBef>
            </a:pPr>
            <a:r>
              <a:rPr sz="2333" b="1" spc="-3" dirty="0">
                <a:latin typeface="Arial"/>
                <a:cs typeface="Arial"/>
              </a:rPr>
              <a:t>the</a:t>
            </a:r>
            <a:r>
              <a:rPr sz="2333" b="1" spc="76" dirty="0">
                <a:latin typeface="Arial"/>
                <a:cs typeface="Arial"/>
              </a:rPr>
              <a:t> </a:t>
            </a:r>
            <a:r>
              <a:rPr sz="2333" b="1" spc="-3" dirty="0">
                <a:latin typeface="Arial"/>
                <a:cs typeface="Arial"/>
              </a:rPr>
              <a:t>blue</a:t>
            </a:r>
            <a:r>
              <a:rPr sz="2333" b="1" spc="80" dirty="0">
                <a:latin typeface="Arial"/>
                <a:cs typeface="Arial"/>
              </a:rPr>
              <a:t> </a:t>
            </a:r>
            <a:r>
              <a:rPr sz="2333" b="1" spc="-3" dirty="0">
                <a:latin typeface="Arial"/>
                <a:cs typeface="Arial"/>
              </a:rPr>
              <a:t>block</a:t>
            </a:r>
            <a:r>
              <a:rPr sz="2333" b="1" spc="76" dirty="0">
                <a:latin typeface="Arial"/>
                <a:cs typeface="Arial"/>
              </a:rPr>
              <a:t> </a:t>
            </a:r>
            <a:r>
              <a:rPr sz="2333" b="1" spc="-3" dirty="0">
                <a:latin typeface="Arial"/>
                <a:cs typeface="Arial"/>
              </a:rPr>
              <a:t>is</a:t>
            </a:r>
            <a:r>
              <a:rPr sz="2333" b="1" spc="80" dirty="0">
                <a:latin typeface="Arial"/>
                <a:cs typeface="Arial"/>
              </a:rPr>
              <a:t> </a:t>
            </a:r>
            <a:r>
              <a:rPr sz="2333" b="1" dirty="0">
                <a:latin typeface="Arial"/>
                <a:cs typeface="Arial"/>
              </a:rPr>
              <a:t>a</a:t>
            </a:r>
            <a:r>
              <a:rPr sz="2333" b="1" spc="76" dirty="0">
                <a:latin typeface="Arial"/>
                <a:cs typeface="Arial"/>
              </a:rPr>
              <a:t> </a:t>
            </a:r>
            <a:r>
              <a:rPr sz="2333" b="1" spc="-3" dirty="0">
                <a:latin typeface="Arial"/>
                <a:cs typeface="Arial"/>
              </a:rPr>
              <a:t>ROM</a:t>
            </a:r>
            <a:r>
              <a:rPr sz="2333" b="1" spc="80" dirty="0">
                <a:latin typeface="Arial"/>
                <a:cs typeface="Arial"/>
              </a:rPr>
              <a:t> </a:t>
            </a:r>
            <a:r>
              <a:rPr sz="2333" b="1" spc="-3" dirty="0">
                <a:latin typeface="Arial"/>
                <a:cs typeface="Arial"/>
              </a:rPr>
              <a:t>for </a:t>
            </a:r>
            <a:r>
              <a:rPr sz="2333" b="1" dirty="0">
                <a:latin typeface="Arial"/>
                <a:cs typeface="Arial"/>
              </a:rPr>
              <a:t> </a:t>
            </a:r>
            <a:r>
              <a:rPr sz="2333" b="1" spc="-3" dirty="0">
                <a:latin typeface="Arial"/>
                <a:cs typeface="Arial"/>
              </a:rPr>
              <a:t>the coefficients and then the </a:t>
            </a:r>
            <a:r>
              <a:rPr sz="2333" b="1" dirty="0">
                <a:latin typeface="Arial"/>
                <a:cs typeface="Arial"/>
              </a:rPr>
              <a:t> </a:t>
            </a:r>
            <a:r>
              <a:rPr sz="2333" b="1" spc="-3" dirty="0">
                <a:latin typeface="Arial"/>
                <a:cs typeface="Arial"/>
              </a:rPr>
              <a:t>transposed block are </a:t>
            </a:r>
            <a:r>
              <a:rPr sz="2333" b="1" dirty="0">
                <a:latin typeface="Arial"/>
                <a:cs typeface="Arial"/>
              </a:rPr>
              <a:t> </a:t>
            </a:r>
            <a:r>
              <a:rPr sz="2333" b="1" spc="-3" dirty="0">
                <a:latin typeface="Arial"/>
                <a:cs typeface="Arial"/>
              </a:rPr>
              <a:t>replicated using for generate </a:t>
            </a:r>
            <a:r>
              <a:rPr sz="2333" b="1" dirty="0">
                <a:latin typeface="Arial"/>
                <a:cs typeface="Arial"/>
              </a:rPr>
              <a:t> </a:t>
            </a:r>
            <a:r>
              <a:rPr sz="2333" b="1" spc="-3" dirty="0">
                <a:latin typeface="Arial"/>
                <a:cs typeface="Arial"/>
              </a:rPr>
              <a:t>according to </a:t>
            </a:r>
            <a:r>
              <a:rPr sz="2333" b="1" dirty="0">
                <a:latin typeface="Arial"/>
                <a:cs typeface="Arial"/>
              </a:rPr>
              <a:t>a </a:t>
            </a:r>
            <a:r>
              <a:rPr sz="2333" b="1" spc="-3" dirty="0">
                <a:latin typeface="Arial"/>
                <a:cs typeface="Arial"/>
              </a:rPr>
              <a:t>parameter </a:t>
            </a:r>
            <a:r>
              <a:rPr sz="2333" b="1" dirty="0">
                <a:latin typeface="Arial"/>
                <a:cs typeface="Arial"/>
              </a:rPr>
              <a:t> </a:t>
            </a:r>
            <a:r>
              <a:rPr sz="2333" b="1" spc="-3" dirty="0">
                <a:latin typeface="Arial"/>
                <a:cs typeface="Arial"/>
              </a:rPr>
              <a:t>caleed ‘’T’’ which is equivalent </a:t>
            </a:r>
            <a:r>
              <a:rPr sz="2333" b="1" spc="-640" dirty="0">
                <a:latin typeface="Arial"/>
                <a:cs typeface="Arial"/>
              </a:rPr>
              <a:t> </a:t>
            </a:r>
            <a:r>
              <a:rPr sz="2333" b="1" spc="-3" dirty="0">
                <a:latin typeface="Arial"/>
                <a:cs typeface="Arial"/>
              </a:rPr>
              <a:t>to</a:t>
            </a:r>
            <a:r>
              <a:rPr sz="2333" b="1" spc="-7" dirty="0">
                <a:latin typeface="Arial"/>
                <a:cs typeface="Arial"/>
              </a:rPr>
              <a:t> </a:t>
            </a:r>
            <a:r>
              <a:rPr sz="2333" b="1" spc="-3" dirty="0">
                <a:latin typeface="Arial"/>
                <a:cs typeface="Arial"/>
              </a:rPr>
              <a:t>number</a:t>
            </a:r>
            <a:r>
              <a:rPr sz="2333" b="1" spc="-7" dirty="0">
                <a:latin typeface="Arial"/>
                <a:cs typeface="Arial"/>
              </a:rPr>
              <a:t> </a:t>
            </a:r>
            <a:r>
              <a:rPr sz="2333" b="1" spc="-3" dirty="0">
                <a:latin typeface="Arial"/>
                <a:cs typeface="Arial"/>
              </a:rPr>
              <a:t>of</a:t>
            </a:r>
            <a:r>
              <a:rPr sz="2333" b="1" spc="-7" dirty="0">
                <a:latin typeface="Arial"/>
                <a:cs typeface="Arial"/>
              </a:rPr>
              <a:t> </a:t>
            </a:r>
            <a:r>
              <a:rPr sz="2333" b="1" spc="-3" dirty="0">
                <a:latin typeface="Arial"/>
                <a:cs typeface="Arial"/>
              </a:rPr>
              <a:t>TAPS</a:t>
            </a:r>
            <a:endParaRPr sz="2333" dirty="0">
              <a:latin typeface="Arial"/>
              <a:cs typeface="Arial"/>
            </a:endParaRPr>
          </a:p>
          <a:p>
            <a:pPr algn="ctr">
              <a:spcBef>
                <a:spcPts val="200"/>
              </a:spcBef>
            </a:pPr>
            <a:r>
              <a:rPr sz="2333" b="1" spc="-3" dirty="0">
                <a:latin typeface="Arial"/>
                <a:cs typeface="Arial"/>
              </a:rPr>
              <a:t>the</a:t>
            </a:r>
            <a:r>
              <a:rPr sz="2333" b="1" spc="-13" dirty="0">
                <a:latin typeface="Arial"/>
                <a:cs typeface="Arial"/>
              </a:rPr>
              <a:t> </a:t>
            </a:r>
            <a:r>
              <a:rPr sz="2333" b="1" spc="-3" dirty="0">
                <a:latin typeface="Arial"/>
                <a:cs typeface="Arial"/>
              </a:rPr>
              <a:t>TAPS</a:t>
            </a:r>
            <a:r>
              <a:rPr sz="2333" b="1" spc="-10" dirty="0">
                <a:latin typeface="Arial"/>
                <a:cs typeface="Arial"/>
              </a:rPr>
              <a:t> </a:t>
            </a:r>
            <a:r>
              <a:rPr sz="2333" b="1" dirty="0">
                <a:latin typeface="Arial"/>
                <a:cs typeface="Arial"/>
              </a:rPr>
              <a:t>=</a:t>
            </a:r>
            <a:r>
              <a:rPr sz="2333" b="1" spc="-10" dirty="0">
                <a:latin typeface="Arial"/>
                <a:cs typeface="Arial"/>
              </a:rPr>
              <a:t> </a:t>
            </a:r>
            <a:r>
              <a:rPr sz="2333" b="1" spc="-3" dirty="0">
                <a:latin typeface="Arial"/>
                <a:cs typeface="Arial"/>
              </a:rPr>
              <a:t>Filter</a:t>
            </a:r>
            <a:r>
              <a:rPr sz="2333" b="1" spc="-10" dirty="0">
                <a:latin typeface="Arial"/>
                <a:cs typeface="Arial"/>
              </a:rPr>
              <a:t> </a:t>
            </a:r>
            <a:r>
              <a:rPr sz="2333" b="1" spc="-3" dirty="0">
                <a:latin typeface="Arial"/>
                <a:cs typeface="Arial"/>
              </a:rPr>
              <a:t>Order</a:t>
            </a:r>
            <a:r>
              <a:rPr sz="2333" b="1" spc="-13" dirty="0">
                <a:latin typeface="Arial"/>
                <a:cs typeface="Arial"/>
              </a:rPr>
              <a:t> </a:t>
            </a:r>
            <a:r>
              <a:rPr sz="2333" b="1" dirty="0">
                <a:latin typeface="Arial"/>
                <a:cs typeface="Arial"/>
              </a:rPr>
              <a:t>+</a:t>
            </a:r>
            <a:r>
              <a:rPr sz="2333" b="1" spc="-10" dirty="0">
                <a:latin typeface="Arial"/>
                <a:cs typeface="Arial"/>
              </a:rPr>
              <a:t> </a:t>
            </a:r>
            <a:r>
              <a:rPr sz="2333" b="1" dirty="0">
                <a:latin typeface="Arial"/>
                <a:cs typeface="Arial"/>
              </a:rPr>
              <a:t>1</a:t>
            </a:r>
            <a:endParaRPr sz="2333" dirty="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7304" y="1205287"/>
            <a:ext cx="7397759" cy="436879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10706"/>
            <a:ext cx="12192000" cy="4845050"/>
          </a:xfrm>
          <a:custGeom>
            <a:avLst/>
            <a:gdLst/>
            <a:ahLst/>
            <a:cxnLst/>
            <a:rect l="l" t="t" r="r" b="b"/>
            <a:pathLst>
              <a:path w="18288000" h="7267575">
                <a:moveTo>
                  <a:pt x="18288000" y="7267575"/>
                </a:moveTo>
                <a:lnTo>
                  <a:pt x="0" y="7267575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72675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55019" y="437453"/>
            <a:ext cx="6282267" cy="931879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  <a:tabLst>
                <a:tab pos="4115006" algn="l"/>
                <a:tab pos="5045962" algn="l"/>
              </a:tabLst>
            </a:pPr>
            <a:r>
              <a:rPr sz="6000" dirty="0"/>
              <a:t>Simulation</a:t>
            </a:r>
            <a:r>
              <a:rPr lang="en-US" sz="6000" dirty="0"/>
              <a:t> </a:t>
            </a:r>
            <a:r>
              <a:rPr sz="6000" dirty="0"/>
              <a:t>of</a:t>
            </a:r>
            <a:r>
              <a:rPr lang="en-US" sz="6000" dirty="0"/>
              <a:t>  </a:t>
            </a:r>
            <a:r>
              <a:rPr sz="6000" dirty="0"/>
              <a:t>FIR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3691" y="2073784"/>
            <a:ext cx="11363113" cy="4541863"/>
          </a:xfrm>
          <a:prstGeom prst="rect">
            <a:avLst/>
          </a:prstGeom>
        </p:spPr>
        <p:txBody>
          <a:bodyPr vert="horz" wrap="square" lIns="0" tIns="23283" rIns="0" bIns="0" rtlCol="0">
            <a:spAutoFit/>
          </a:bodyPr>
          <a:lstStyle/>
          <a:p>
            <a:pPr marL="778126" marR="773045" indent="-423" algn="ctr">
              <a:lnSpc>
                <a:spcPts val="2853"/>
              </a:lnSpc>
              <a:spcBef>
                <a:spcPts val="183"/>
              </a:spcBef>
            </a:pPr>
            <a:r>
              <a:rPr sz="2400" b="1" dirty="0">
                <a:solidFill>
                  <a:srgbClr val="001A53"/>
                </a:solidFill>
                <a:latin typeface="Arial"/>
                <a:cs typeface="Arial"/>
              </a:rPr>
              <a:t>to simulate the fir now we have to generate a signal to filter it. as I </a:t>
            </a:r>
            <a:r>
              <a:rPr sz="2400" b="1" spc="3" dirty="0">
                <a:solidFill>
                  <a:srgbClr val="001A53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1A53"/>
                </a:solidFill>
                <a:latin typeface="Arial"/>
                <a:cs typeface="Arial"/>
              </a:rPr>
              <a:t>worked</a:t>
            </a:r>
            <a:r>
              <a:rPr sz="2400" b="1" spc="-7" dirty="0">
                <a:solidFill>
                  <a:srgbClr val="001A53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1A53"/>
                </a:solidFill>
                <a:latin typeface="Arial"/>
                <a:cs typeface="Arial"/>
              </a:rPr>
              <a:t>through</a:t>
            </a:r>
            <a:r>
              <a:rPr sz="2400" b="1" spc="-7" dirty="0">
                <a:solidFill>
                  <a:srgbClr val="001A53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1A53"/>
                </a:solidFill>
                <a:latin typeface="Arial"/>
                <a:cs typeface="Arial"/>
              </a:rPr>
              <a:t>this</a:t>
            </a:r>
            <a:r>
              <a:rPr sz="2400" b="1" spc="-7" dirty="0">
                <a:solidFill>
                  <a:srgbClr val="001A53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1A53"/>
                </a:solidFill>
                <a:latin typeface="Arial"/>
                <a:cs typeface="Arial"/>
              </a:rPr>
              <a:t>project</a:t>
            </a:r>
            <a:r>
              <a:rPr sz="2400" b="1" spc="-7" dirty="0">
                <a:solidFill>
                  <a:srgbClr val="001A53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1A53"/>
                </a:solidFill>
                <a:latin typeface="Arial"/>
                <a:cs typeface="Arial"/>
              </a:rPr>
              <a:t>I</a:t>
            </a:r>
            <a:r>
              <a:rPr sz="2400" b="1" spc="-7" dirty="0">
                <a:solidFill>
                  <a:srgbClr val="001A53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1A53"/>
                </a:solidFill>
                <a:latin typeface="Arial"/>
                <a:cs typeface="Arial"/>
              </a:rPr>
              <a:t>saw</a:t>
            </a:r>
            <a:r>
              <a:rPr sz="2400" b="1" spc="-3" dirty="0">
                <a:solidFill>
                  <a:srgbClr val="001A53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1A53"/>
                </a:solidFill>
                <a:latin typeface="Arial"/>
                <a:cs typeface="Arial"/>
              </a:rPr>
              <a:t>many</a:t>
            </a:r>
            <a:r>
              <a:rPr sz="2400" b="1" spc="-7" dirty="0">
                <a:solidFill>
                  <a:srgbClr val="001A53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1A53"/>
                </a:solidFill>
                <a:latin typeface="Arial"/>
                <a:cs typeface="Arial"/>
              </a:rPr>
              <a:t>ways</a:t>
            </a:r>
            <a:r>
              <a:rPr sz="2400" b="1" spc="-7" dirty="0">
                <a:solidFill>
                  <a:srgbClr val="001A53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1A53"/>
                </a:solidFill>
                <a:latin typeface="Arial"/>
                <a:cs typeface="Arial"/>
              </a:rPr>
              <a:t>to</a:t>
            </a:r>
            <a:r>
              <a:rPr sz="2400" b="1" spc="-7" dirty="0">
                <a:solidFill>
                  <a:srgbClr val="001A53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1A53"/>
                </a:solidFill>
                <a:latin typeface="Arial"/>
                <a:cs typeface="Arial"/>
              </a:rPr>
              <a:t>generate</a:t>
            </a:r>
            <a:r>
              <a:rPr sz="2400" b="1" spc="-7" dirty="0">
                <a:solidFill>
                  <a:srgbClr val="001A53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1A53"/>
                </a:solidFill>
                <a:latin typeface="Arial"/>
                <a:cs typeface="Arial"/>
              </a:rPr>
              <a:t>the</a:t>
            </a:r>
            <a:r>
              <a:rPr sz="2400" b="1" spc="-3" dirty="0">
                <a:solidFill>
                  <a:srgbClr val="001A53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1A53"/>
                </a:solidFill>
                <a:latin typeface="Arial"/>
                <a:cs typeface="Arial"/>
              </a:rPr>
              <a:t>signal </a:t>
            </a:r>
            <a:r>
              <a:rPr sz="2400" b="1" spc="-663" dirty="0">
                <a:solidFill>
                  <a:srgbClr val="001A53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1A53"/>
                </a:solidFill>
                <a:latin typeface="Arial"/>
                <a:cs typeface="Arial"/>
              </a:rPr>
              <a:t>I</a:t>
            </a:r>
            <a:r>
              <a:rPr sz="2400" b="1" spc="-7" dirty="0">
                <a:solidFill>
                  <a:srgbClr val="001A53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1A53"/>
                </a:solidFill>
                <a:latin typeface="Arial"/>
                <a:cs typeface="Arial"/>
              </a:rPr>
              <a:t>will</a:t>
            </a:r>
            <a:r>
              <a:rPr sz="2400" b="1" spc="-3" dirty="0">
                <a:solidFill>
                  <a:srgbClr val="001A53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1A53"/>
                </a:solidFill>
                <a:latin typeface="Arial"/>
                <a:cs typeface="Arial"/>
              </a:rPr>
              <a:t>mention</a:t>
            </a:r>
            <a:r>
              <a:rPr sz="2400" b="1" spc="-3" dirty="0">
                <a:solidFill>
                  <a:srgbClr val="001A53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1A53"/>
                </a:solidFill>
                <a:latin typeface="Arial"/>
                <a:cs typeface="Arial"/>
              </a:rPr>
              <a:t>them</a:t>
            </a:r>
            <a:r>
              <a:rPr sz="2400" b="1" spc="-3" dirty="0">
                <a:solidFill>
                  <a:srgbClr val="001A53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1A53"/>
                </a:solidFill>
                <a:latin typeface="Arial"/>
                <a:cs typeface="Arial"/>
              </a:rPr>
              <a:t>and</a:t>
            </a:r>
            <a:r>
              <a:rPr sz="2400" b="1" spc="-3" dirty="0">
                <a:solidFill>
                  <a:srgbClr val="001A53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1A53"/>
                </a:solidFill>
                <a:latin typeface="Arial"/>
                <a:cs typeface="Arial"/>
              </a:rPr>
              <a:t>we</a:t>
            </a:r>
            <a:r>
              <a:rPr sz="2400" b="1" spc="-7" dirty="0">
                <a:solidFill>
                  <a:srgbClr val="001A53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1A53"/>
                </a:solidFill>
                <a:latin typeface="Arial"/>
                <a:cs typeface="Arial"/>
              </a:rPr>
              <a:t>will</a:t>
            </a:r>
            <a:r>
              <a:rPr sz="2400" b="1" spc="-3" dirty="0">
                <a:solidFill>
                  <a:srgbClr val="001A53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1A53"/>
                </a:solidFill>
                <a:latin typeface="Arial"/>
                <a:cs typeface="Arial"/>
              </a:rPr>
              <a:t>use</a:t>
            </a:r>
            <a:r>
              <a:rPr sz="2400" b="1" spc="-3" dirty="0">
                <a:solidFill>
                  <a:srgbClr val="001A53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1A53"/>
                </a:solidFill>
                <a:latin typeface="Arial"/>
                <a:cs typeface="Arial"/>
              </a:rPr>
              <a:t>the</a:t>
            </a:r>
            <a:r>
              <a:rPr sz="2400" b="1" spc="-3" dirty="0">
                <a:solidFill>
                  <a:srgbClr val="001A53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1A53"/>
                </a:solidFill>
                <a:latin typeface="Arial"/>
                <a:cs typeface="Arial"/>
              </a:rPr>
              <a:t>easieset</a:t>
            </a:r>
            <a:r>
              <a:rPr sz="2400" b="1" spc="-3" dirty="0">
                <a:solidFill>
                  <a:srgbClr val="001A53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1A53"/>
                </a:solidFill>
                <a:latin typeface="Arial"/>
                <a:cs typeface="Arial"/>
              </a:rPr>
              <a:t>one</a:t>
            </a:r>
            <a:r>
              <a:rPr sz="2400" b="1" spc="-7" dirty="0">
                <a:solidFill>
                  <a:srgbClr val="001A53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1A53"/>
                </a:solidFill>
                <a:latin typeface="Arial"/>
                <a:cs typeface="Arial"/>
              </a:rPr>
              <a:t>among</a:t>
            </a:r>
            <a:r>
              <a:rPr sz="2400" b="1" spc="-3" dirty="0">
                <a:solidFill>
                  <a:srgbClr val="001A53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1A53"/>
                </a:solidFill>
                <a:latin typeface="Arial"/>
                <a:cs typeface="Arial"/>
              </a:rPr>
              <a:t>them</a:t>
            </a:r>
            <a:endParaRPr sz="2400">
              <a:latin typeface="Arial"/>
              <a:cs typeface="Arial"/>
            </a:endParaRPr>
          </a:p>
          <a:p>
            <a:pPr marL="8467" marR="3387">
              <a:lnSpc>
                <a:spcPct val="107400"/>
              </a:lnSpc>
              <a:spcBef>
                <a:spcPts val="1547"/>
              </a:spcBef>
              <a:buAutoNum type="arabicParenR"/>
              <a:tabLst>
                <a:tab pos="340800" algn="l"/>
              </a:tabLst>
            </a:pPr>
            <a:r>
              <a:rPr sz="2133" b="1" spc="-7" dirty="0">
                <a:latin typeface="Arial"/>
                <a:cs typeface="Arial"/>
              </a:rPr>
              <a:t>Using</a:t>
            </a:r>
            <a:r>
              <a:rPr sz="2133" b="1" spc="127" dirty="0">
                <a:latin typeface="Arial"/>
                <a:cs typeface="Arial"/>
              </a:rPr>
              <a:t> </a:t>
            </a:r>
            <a:r>
              <a:rPr sz="2133" b="1" spc="-7" dirty="0">
                <a:latin typeface="Arial"/>
                <a:cs typeface="Arial"/>
              </a:rPr>
              <a:t>Matlab</a:t>
            </a:r>
            <a:r>
              <a:rPr sz="2133" b="1" spc="130" dirty="0">
                <a:latin typeface="Arial"/>
                <a:cs typeface="Arial"/>
              </a:rPr>
              <a:t> </a:t>
            </a:r>
            <a:r>
              <a:rPr sz="2133" b="1" spc="-7" dirty="0">
                <a:latin typeface="Arial"/>
                <a:cs typeface="Arial"/>
              </a:rPr>
              <a:t>to</a:t>
            </a:r>
            <a:r>
              <a:rPr sz="2133" b="1" spc="130" dirty="0">
                <a:latin typeface="Arial"/>
                <a:cs typeface="Arial"/>
              </a:rPr>
              <a:t> </a:t>
            </a:r>
            <a:r>
              <a:rPr sz="2133" b="1" spc="-7" dirty="0">
                <a:latin typeface="Arial"/>
                <a:cs typeface="Arial"/>
              </a:rPr>
              <a:t>generate</a:t>
            </a:r>
            <a:r>
              <a:rPr sz="2133" b="1" spc="130" dirty="0">
                <a:latin typeface="Arial"/>
                <a:cs typeface="Arial"/>
              </a:rPr>
              <a:t> </a:t>
            </a:r>
            <a:r>
              <a:rPr sz="2133" b="1" spc="-7" dirty="0">
                <a:latin typeface="Arial"/>
                <a:cs typeface="Arial"/>
              </a:rPr>
              <a:t>you</a:t>
            </a:r>
            <a:r>
              <a:rPr sz="2133" b="1" spc="130" dirty="0">
                <a:latin typeface="Arial"/>
                <a:cs typeface="Arial"/>
              </a:rPr>
              <a:t> </a:t>
            </a:r>
            <a:r>
              <a:rPr sz="2133" b="1" spc="-3" dirty="0">
                <a:latin typeface="Arial"/>
                <a:cs typeface="Arial"/>
              </a:rPr>
              <a:t>a</a:t>
            </a:r>
            <a:r>
              <a:rPr sz="2133" b="1" spc="130" dirty="0">
                <a:latin typeface="Arial"/>
                <a:cs typeface="Arial"/>
              </a:rPr>
              <a:t> </a:t>
            </a:r>
            <a:r>
              <a:rPr sz="2133" b="1" spc="-7" dirty="0">
                <a:latin typeface="Arial"/>
                <a:cs typeface="Arial"/>
              </a:rPr>
              <a:t>signal</a:t>
            </a:r>
            <a:r>
              <a:rPr sz="2133" b="1" spc="130" dirty="0">
                <a:latin typeface="Arial"/>
                <a:cs typeface="Arial"/>
              </a:rPr>
              <a:t> </a:t>
            </a:r>
            <a:r>
              <a:rPr sz="2133" b="1" spc="-7" dirty="0">
                <a:latin typeface="Arial"/>
                <a:cs typeface="Arial"/>
              </a:rPr>
              <a:t>in</a:t>
            </a:r>
            <a:r>
              <a:rPr sz="2133" b="1" spc="130" dirty="0">
                <a:latin typeface="Arial"/>
                <a:cs typeface="Arial"/>
              </a:rPr>
              <a:t> </a:t>
            </a:r>
            <a:r>
              <a:rPr sz="2133" b="1" spc="-7" dirty="0">
                <a:latin typeface="Arial"/>
                <a:cs typeface="Arial"/>
              </a:rPr>
              <a:t>form</a:t>
            </a:r>
            <a:r>
              <a:rPr sz="2133" b="1" spc="130" dirty="0">
                <a:latin typeface="Arial"/>
                <a:cs typeface="Arial"/>
              </a:rPr>
              <a:t> </a:t>
            </a:r>
            <a:r>
              <a:rPr sz="2133" b="1" spc="-7" dirty="0">
                <a:latin typeface="Arial"/>
                <a:cs typeface="Arial"/>
              </a:rPr>
              <a:t>of</a:t>
            </a:r>
            <a:r>
              <a:rPr sz="2133" b="1" spc="130" dirty="0">
                <a:latin typeface="Arial"/>
                <a:cs typeface="Arial"/>
              </a:rPr>
              <a:t> </a:t>
            </a:r>
            <a:r>
              <a:rPr sz="2133" b="1" spc="-7" dirty="0">
                <a:latin typeface="Arial"/>
                <a:cs typeface="Arial"/>
              </a:rPr>
              <a:t>sampled</a:t>
            </a:r>
            <a:r>
              <a:rPr sz="2133" b="1" spc="130" dirty="0">
                <a:latin typeface="Arial"/>
                <a:cs typeface="Arial"/>
              </a:rPr>
              <a:t> </a:t>
            </a:r>
            <a:r>
              <a:rPr sz="2133" b="1" spc="-7" dirty="0">
                <a:latin typeface="Arial"/>
                <a:cs typeface="Arial"/>
              </a:rPr>
              <a:t>amplitudes</a:t>
            </a:r>
            <a:r>
              <a:rPr sz="2133" b="1" spc="130" dirty="0">
                <a:latin typeface="Arial"/>
                <a:cs typeface="Arial"/>
              </a:rPr>
              <a:t> </a:t>
            </a:r>
            <a:r>
              <a:rPr sz="2133" b="1" spc="-7" dirty="0">
                <a:latin typeface="Arial"/>
                <a:cs typeface="Arial"/>
              </a:rPr>
              <a:t>and</a:t>
            </a:r>
            <a:r>
              <a:rPr sz="2133" b="1" spc="130" dirty="0">
                <a:latin typeface="Arial"/>
                <a:cs typeface="Arial"/>
              </a:rPr>
              <a:t> </a:t>
            </a:r>
            <a:r>
              <a:rPr sz="2133" b="1" spc="-7" dirty="0">
                <a:latin typeface="Arial"/>
                <a:cs typeface="Arial"/>
              </a:rPr>
              <a:t>then</a:t>
            </a:r>
            <a:r>
              <a:rPr sz="2133" b="1" spc="130" dirty="0">
                <a:latin typeface="Arial"/>
                <a:cs typeface="Arial"/>
              </a:rPr>
              <a:t> </a:t>
            </a:r>
            <a:r>
              <a:rPr sz="2133" b="1" spc="-7" dirty="0">
                <a:latin typeface="Arial"/>
                <a:cs typeface="Arial"/>
              </a:rPr>
              <a:t>store </a:t>
            </a:r>
            <a:r>
              <a:rPr sz="2133" b="1" spc="-583" dirty="0">
                <a:latin typeface="Arial"/>
                <a:cs typeface="Arial"/>
              </a:rPr>
              <a:t> </a:t>
            </a:r>
            <a:r>
              <a:rPr sz="2133" b="1" spc="-7" dirty="0">
                <a:latin typeface="Arial"/>
                <a:cs typeface="Arial"/>
              </a:rPr>
              <a:t>them into</a:t>
            </a:r>
            <a:r>
              <a:rPr sz="2133" b="1" spc="-3" dirty="0">
                <a:latin typeface="Arial"/>
                <a:cs typeface="Arial"/>
              </a:rPr>
              <a:t> </a:t>
            </a:r>
            <a:r>
              <a:rPr sz="2133" b="1" spc="-7" dirty="0">
                <a:latin typeface="Arial"/>
                <a:cs typeface="Arial"/>
              </a:rPr>
              <a:t>the</a:t>
            </a:r>
            <a:r>
              <a:rPr sz="2133" b="1" spc="-3" dirty="0">
                <a:latin typeface="Arial"/>
                <a:cs typeface="Arial"/>
              </a:rPr>
              <a:t> </a:t>
            </a:r>
            <a:r>
              <a:rPr sz="2133" b="1" spc="-7" dirty="0">
                <a:latin typeface="Arial"/>
                <a:cs typeface="Arial"/>
              </a:rPr>
              <a:t>input</a:t>
            </a:r>
            <a:r>
              <a:rPr sz="2133" b="1" spc="-3" dirty="0">
                <a:latin typeface="Arial"/>
                <a:cs typeface="Arial"/>
              </a:rPr>
              <a:t> </a:t>
            </a:r>
            <a:r>
              <a:rPr sz="2133" b="1" spc="-7" dirty="0">
                <a:latin typeface="Arial"/>
                <a:cs typeface="Arial"/>
              </a:rPr>
              <a:t>memory</a:t>
            </a:r>
            <a:endParaRPr sz="2133">
              <a:latin typeface="Arial"/>
              <a:cs typeface="Arial"/>
            </a:endParaRPr>
          </a:p>
          <a:p>
            <a:pPr marL="1659550">
              <a:spcBef>
                <a:spcPts val="190"/>
              </a:spcBef>
            </a:pPr>
            <a:r>
              <a:rPr sz="2133" b="1" spc="-7" dirty="0">
                <a:solidFill>
                  <a:srgbClr val="289685"/>
                </a:solidFill>
                <a:latin typeface="Arial"/>
                <a:cs typeface="Arial"/>
              </a:rPr>
              <a:t>(thats why</a:t>
            </a:r>
            <a:r>
              <a:rPr sz="2133" b="1" spc="-3" dirty="0">
                <a:solidFill>
                  <a:srgbClr val="289685"/>
                </a:solidFill>
                <a:latin typeface="Arial"/>
                <a:cs typeface="Arial"/>
              </a:rPr>
              <a:t> </a:t>
            </a:r>
            <a:r>
              <a:rPr sz="2133" b="1" spc="-7" dirty="0">
                <a:solidFill>
                  <a:srgbClr val="289685"/>
                </a:solidFill>
                <a:latin typeface="Arial"/>
                <a:cs typeface="Arial"/>
              </a:rPr>
              <a:t>we</a:t>
            </a:r>
            <a:r>
              <a:rPr sz="2133" b="1" spc="-3" dirty="0">
                <a:solidFill>
                  <a:srgbClr val="289685"/>
                </a:solidFill>
                <a:latin typeface="Arial"/>
                <a:cs typeface="Arial"/>
              </a:rPr>
              <a:t> </a:t>
            </a:r>
            <a:r>
              <a:rPr sz="2133" b="1" spc="-7" dirty="0">
                <a:solidFill>
                  <a:srgbClr val="289685"/>
                </a:solidFill>
                <a:latin typeface="Arial"/>
                <a:cs typeface="Arial"/>
              </a:rPr>
              <a:t>added</a:t>
            </a:r>
            <a:r>
              <a:rPr sz="2133" b="1" spc="-3" dirty="0">
                <a:solidFill>
                  <a:srgbClr val="289685"/>
                </a:solidFill>
                <a:latin typeface="Arial"/>
                <a:cs typeface="Arial"/>
              </a:rPr>
              <a:t> a </a:t>
            </a:r>
            <a:r>
              <a:rPr sz="2133" b="1" spc="-7" dirty="0">
                <a:solidFill>
                  <a:srgbClr val="289685"/>
                </a:solidFill>
                <a:latin typeface="Arial"/>
                <a:cs typeface="Arial"/>
              </a:rPr>
              <a:t>rom</a:t>
            </a:r>
            <a:r>
              <a:rPr sz="2133" b="1" spc="-3" dirty="0">
                <a:solidFill>
                  <a:srgbClr val="289685"/>
                </a:solidFill>
                <a:latin typeface="Arial"/>
                <a:cs typeface="Arial"/>
              </a:rPr>
              <a:t> </a:t>
            </a:r>
            <a:r>
              <a:rPr sz="2133" b="1" spc="-7" dirty="0">
                <a:solidFill>
                  <a:srgbClr val="289685"/>
                </a:solidFill>
                <a:latin typeface="Arial"/>
                <a:cs typeface="Arial"/>
              </a:rPr>
              <a:t>for</a:t>
            </a:r>
            <a:r>
              <a:rPr sz="2133" b="1" spc="-3" dirty="0">
                <a:solidFill>
                  <a:srgbClr val="289685"/>
                </a:solidFill>
                <a:latin typeface="Arial"/>
                <a:cs typeface="Arial"/>
              </a:rPr>
              <a:t> </a:t>
            </a:r>
            <a:r>
              <a:rPr sz="2133" b="1" spc="-7" dirty="0">
                <a:solidFill>
                  <a:srgbClr val="289685"/>
                </a:solidFill>
                <a:latin typeface="Arial"/>
                <a:cs typeface="Arial"/>
              </a:rPr>
              <a:t>the</a:t>
            </a:r>
            <a:r>
              <a:rPr sz="2133" b="1" spc="-3" dirty="0">
                <a:solidFill>
                  <a:srgbClr val="289685"/>
                </a:solidFill>
                <a:latin typeface="Arial"/>
                <a:cs typeface="Arial"/>
              </a:rPr>
              <a:t> </a:t>
            </a:r>
            <a:r>
              <a:rPr sz="2133" b="1" spc="-7" dirty="0">
                <a:solidFill>
                  <a:srgbClr val="289685"/>
                </a:solidFill>
                <a:latin typeface="Arial"/>
                <a:cs typeface="Arial"/>
              </a:rPr>
              <a:t>input</a:t>
            </a:r>
            <a:r>
              <a:rPr sz="2133" b="1" spc="-3" dirty="0">
                <a:solidFill>
                  <a:srgbClr val="289685"/>
                </a:solidFill>
                <a:latin typeface="Arial"/>
                <a:cs typeface="Arial"/>
              </a:rPr>
              <a:t> </a:t>
            </a:r>
            <a:r>
              <a:rPr sz="2133" b="1" spc="-7" dirty="0">
                <a:solidFill>
                  <a:srgbClr val="289685"/>
                </a:solidFill>
                <a:latin typeface="Arial"/>
                <a:cs typeface="Arial"/>
              </a:rPr>
              <a:t>because</a:t>
            </a:r>
            <a:r>
              <a:rPr sz="2133" b="1" spc="-3" dirty="0">
                <a:solidFill>
                  <a:srgbClr val="289685"/>
                </a:solidFill>
                <a:latin typeface="Arial"/>
                <a:cs typeface="Arial"/>
              </a:rPr>
              <a:t> </a:t>
            </a:r>
            <a:r>
              <a:rPr sz="2133" b="1" spc="-7" dirty="0">
                <a:solidFill>
                  <a:srgbClr val="289685"/>
                </a:solidFill>
                <a:latin typeface="Arial"/>
                <a:cs typeface="Arial"/>
              </a:rPr>
              <a:t>we</a:t>
            </a:r>
            <a:r>
              <a:rPr sz="2133" b="1" spc="-3" dirty="0">
                <a:solidFill>
                  <a:srgbClr val="289685"/>
                </a:solidFill>
                <a:latin typeface="Arial"/>
                <a:cs typeface="Arial"/>
              </a:rPr>
              <a:t> </a:t>
            </a:r>
            <a:r>
              <a:rPr sz="2133" b="1" spc="-7" dirty="0">
                <a:solidFill>
                  <a:srgbClr val="289685"/>
                </a:solidFill>
                <a:latin typeface="Arial"/>
                <a:cs typeface="Arial"/>
              </a:rPr>
              <a:t>will</a:t>
            </a:r>
            <a:r>
              <a:rPr sz="2133" b="1" spc="-3" dirty="0">
                <a:solidFill>
                  <a:srgbClr val="289685"/>
                </a:solidFill>
                <a:latin typeface="Arial"/>
                <a:cs typeface="Arial"/>
              </a:rPr>
              <a:t> </a:t>
            </a:r>
            <a:r>
              <a:rPr sz="2133" b="1" spc="-7" dirty="0">
                <a:solidFill>
                  <a:srgbClr val="289685"/>
                </a:solidFill>
                <a:latin typeface="Arial"/>
                <a:cs typeface="Arial"/>
              </a:rPr>
              <a:t>use</a:t>
            </a:r>
            <a:r>
              <a:rPr sz="2133" b="1" spc="-3" dirty="0">
                <a:solidFill>
                  <a:srgbClr val="289685"/>
                </a:solidFill>
                <a:latin typeface="Arial"/>
                <a:cs typeface="Arial"/>
              </a:rPr>
              <a:t> </a:t>
            </a:r>
            <a:r>
              <a:rPr sz="2133" b="1" spc="-7" dirty="0">
                <a:solidFill>
                  <a:srgbClr val="289685"/>
                </a:solidFill>
                <a:latin typeface="Arial"/>
                <a:cs typeface="Arial"/>
              </a:rPr>
              <a:t>this</a:t>
            </a:r>
            <a:r>
              <a:rPr sz="2133" b="1" spc="-3" dirty="0">
                <a:solidFill>
                  <a:srgbClr val="289685"/>
                </a:solidFill>
                <a:latin typeface="Arial"/>
                <a:cs typeface="Arial"/>
              </a:rPr>
              <a:t> </a:t>
            </a:r>
            <a:r>
              <a:rPr sz="2133" b="1" spc="-7" dirty="0">
                <a:solidFill>
                  <a:srgbClr val="289685"/>
                </a:solidFill>
                <a:latin typeface="Arial"/>
                <a:cs typeface="Arial"/>
              </a:rPr>
              <a:t>method</a:t>
            </a:r>
            <a:r>
              <a:rPr sz="2133" b="1" spc="-3" dirty="0">
                <a:solidFill>
                  <a:srgbClr val="289685"/>
                </a:solidFill>
                <a:latin typeface="Arial"/>
                <a:cs typeface="Arial"/>
              </a:rPr>
              <a:t> </a:t>
            </a:r>
            <a:r>
              <a:rPr sz="2133" b="1" spc="-7" dirty="0">
                <a:solidFill>
                  <a:srgbClr val="289685"/>
                </a:solidFill>
                <a:latin typeface="Arial"/>
                <a:cs typeface="Arial"/>
              </a:rPr>
              <a:t>:)</a:t>
            </a:r>
            <a:endParaRPr sz="2133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2533">
              <a:latin typeface="Arial"/>
              <a:cs typeface="Arial"/>
            </a:endParaRPr>
          </a:p>
          <a:p>
            <a:pPr marL="323443" indent="-315399">
              <a:buAutoNum type="arabicParenR" startAt="2"/>
              <a:tabLst>
                <a:tab pos="323866" algn="l"/>
              </a:tabLst>
            </a:pPr>
            <a:r>
              <a:rPr sz="2133" b="1" spc="-7" dirty="0">
                <a:latin typeface="Arial"/>
                <a:cs typeface="Arial"/>
              </a:rPr>
              <a:t>using</a:t>
            </a:r>
            <a:r>
              <a:rPr sz="2133" b="1" spc="-23" dirty="0">
                <a:latin typeface="Arial"/>
                <a:cs typeface="Arial"/>
              </a:rPr>
              <a:t> </a:t>
            </a:r>
            <a:r>
              <a:rPr sz="2133" b="1" spc="-7" dirty="0">
                <a:latin typeface="Arial"/>
                <a:cs typeface="Arial"/>
              </a:rPr>
              <a:t>CORDIC</a:t>
            </a:r>
            <a:r>
              <a:rPr sz="2133" b="1" spc="-20" dirty="0">
                <a:latin typeface="Arial"/>
                <a:cs typeface="Arial"/>
              </a:rPr>
              <a:t> </a:t>
            </a:r>
            <a:r>
              <a:rPr sz="2133" b="1" spc="-7" dirty="0">
                <a:latin typeface="Arial"/>
                <a:cs typeface="Arial"/>
              </a:rPr>
              <a:t>algorithm</a:t>
            </a:r>
            <a:endParaRPr sz="2133">
              <a:latin typeface="Arial"/>
              <a:cs typeface="Arial"/>
            </a:endParaRPr>
          </a:p>
          <a:p>
            <a:pPr>
              <a:spcBef>
                <a:spcPts val="27"/>
              </a:spcBef>
              <a:buFont typeface="Arial"/>
              <a:buAutoNum type="arabicParenR" startAt="2"/>
            </a:pPr>
            <a:endParaRPr sz="2533">
              <a:latin typeface="Arial"/>
              <a:cs typeface="Arial"/>
            </a:endParaRPr>
          </a:p>
          <a:p>
            <a:pPr marL="323443" indent="-315399">
              <a:buAutoNum type="arabicParenR" startAt="2"/>
              <a:tabLst>
                <a:tab pos="323866" algn="l"/>
              </a:tabLst>
            </a:pPr>
            <a:r>
              <a:rPr sz="2133" b="1" spc="-7" dirty="0">
                <a:latin typeface="Arial"/>
                <a:cs typeface="Arial"/>
              </a:rPr>
              <a:t>Design</a:t>
            </a:r>
            <a:r>
              <a:rPr sz="2133" b="1" spc="-10" dirty="0">
                <a:latin typeface="Arial"/>
                <a:cs typeface="Arial"/>
              </a:rPr>
              <a:t> </a:t>
            </a:r>
            <a:r>
              <a:rPr sz="2133" b="1" spc="-3" dirty="0">
                <a:latin typeface="Arial"/>
                <a:cs typeface="Arial"/>
              </a:rPr>
              <a:t>a</a:t>
            </a:r>
            <a:r>
              <a:rPr sz="2133" b="1" spc="-7" dirty="0">
                <a:latin typeface="Arial"/>
                <a:cs typeface="Arial"/>
              </a:rPr>
              <a:t> DDS</a:t>
            </a:r>
            <a:r>
              <a:rPr sz="2133" b="1" spc="-10" dirty="0">
                <a:latin typeface="Arial"/>
                <a:cs typeface="Arial"/>
              </a:rPr>
              <a:t> </a:t>
            </a:r>
            <a:r>
              <a:rPr sz="2133" b="1" spc="-7" dirty="0">
                <a:latin typeface="Arial"/>
                <a:cs typeface="Arial"/>
              </a:rPr>
              <a:t>(Direct Digital Synthesizer)</a:t>
            </a:r>
            <a:r>
              <a:rPr sz="2133" b="1" spc="-10" dirty="0">
                <a:latin typeface="Arial"/>
                <a:cs typeface="Arial"/>
              </a:rPr>
              <a:t> </a:t>
            </a:r>
            <a:r>
              <a:rPr sz="2133" b="1" spc="-7" dirty="0">
                <a:latin typeface="Arial"/>
                <a:cs typeface="Arial"/>
              </a:rPr>
              <a:t>module</a:t>
            </a:r>
            <a:endParaRPr sz="2133">
              <a:latin typeface="Arial"/>
              <a:cs typeface="Arial"/>
            </a:endParaRPr>
          </a:p>
          <a:p>
            <a:pPr>
              <a:spcBef>
                <a:spcPts val="27"/>
              </a:spcBef>
              <a:buFont typeface="Arial"/>
              <a:buAutoNum type="arabicParenR" startAt="2"/>
            </a:pPr>
            <a:endParaRPr sz="2533">
              <a:latin typeface="Arial"/>
              <a:cs typeface="Arial"/>
            </a:endParaRPr>
          </a:p>
          <a:p>
            <a:pPr marL="323443" indent="-315399">
              <a:buAutoNum type="arabicParenR" startAt="2"/>
              <a:tabLst>
                <a:tab pos="323866" algn="l"/>
              </a:tabLst>
            </a:pPr>
            <a:r>
              <a:rPr sz="2133" b="1" spc="-7" dirty="0">
                <a:latin typeface="Arial"/>
                <a:cs typeface="Arial"/>
              </a:rPr>
              <a:t>Using</a:t>
            </a:r>
            <a:r>
              <a:rPr sz="2133" b="1" spc="-10" dirty="0">
                <a:latin typeface="Arial"/>
                <a:cs typeface="Arial"/>
              </a:rPr>
              <a:t> </a:t>
            </a:r>
            <a:r>
              <a:rPr sz="2133" b="1" spc="-3" dirty="0">
                <a:latin typeface="Arial"/>
                <a:cs typeface="Arial"/>
              </a:rPr>
              <a:t>a</a:t>
            </a:r>
            <a:r>
              <a:rPr sz="2133" b="1" spc="-7" dirty="0">
                <a:latin typeface="Arial"/>
                <a:cs typeface="Arial"/>
              </a:rPr>
              <a:t> numerically controlled oscillator (NCO)</a:t>
            </a:r>
            <a:r>
              <a:rPr sz="2133" b="1" spc="-10" dirty="0">
                <a:latin typeface="Arial"/>
                <a:cs typeface="Arial"/>
              </a:rPr>
              <a:t> </a:t>
            </a:r>
            <a:r>
              <a:rPr sz="2133" b="1" spc="-7" dirty="0">
                <a:latin typeface="Arial"/>
                <a:cs typeface="Arial"/>
              </a:rPr>
              <a:t>IP</a:t>
            </a:r>
            <a:endParaRPr sz="2133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325473" y="1998925"/>
            <a:ext cx="5541054" cy="21494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8467" algn="ctr">
              <a:tabLst>
                <a:tab pos="4115006" algn="l"/>
                <a:tab pos="5045962" algn="l"/>
              </a:tabLst>
            </a:pP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Simulation of  FIR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0A3FB9F-9769-71ED-F56B-D28DF1B47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24" y="643467"/>
            <a:ext cx="10037952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3754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6922" y="216921"/>
            <a:ext cx="11760200" cy="6426200"/>
          </a:xfrm>
          <a:custGeom>
            <a:avLst/>
            <a:gdLst/>
            <a:ahLst/>
            <a:cxnLst/>
            <a:rect l="l" t="t" r="r" b="b"/>
            <a:pathLst>
              <a:path w="17640300" h="9639300">
                <a:moveTo>
                  <a:pt x="17640300" y="9639300"/>
                </a:moveTo>
                <a:lnTo>
                  <a:pt x="0" y="9639300"/>
                </a:lnTo>
                <a:lnTo>
                  <a:pt x="0" y="0"/>
                </a:lnTo>
                <a:lnTo>
                  <a:pt x="17640300" y="0"/>
                </a:lnTo>
                <a:lnTo>
                  <a:pt x="17640300" y="9639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10391" y="944421"/>
            <a:ext cx="3630083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  <a:tabLst>
                <a:tab pos="1390720" algn="l"/>
                <a:tab pos="1955898" algn="l"/>
                <a:tab pos="2379252" algn="l"/>
              </a:tabLst>
            </a:pPr>
            <a:r>
              <a:rPr sz="4000" dirty="0">
                <a:solidFill>
                  <a:srgbClr val="000000"/>
                </a:solidFill>
              </a:rPr>
              <a:t>What	is	a	Filter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1030504" y="5072412"/>
            <a:ext cx="63500" cy="800100"/>
            <a:chOff x="1545756" y="7608618"/>
            <a:chExt cx="95250" cy="12001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5756" y="7608618"/>
              <a:ext cx="95250" cy="952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5756" y="8161068"/>
              <a:ext cx="95250" cy="952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5756" y="8713518"/>
              <a:ext cx="95250" cy="95250"/>
            </a:xfrm>
            <a:prstGeom prst="rect">
              <a:avLst/>
            </a:prstGeom>
          </p:spPr>
        </p:pic>
      </p:grpSp>
      <p:graphicFrame>
        <p:nvGraphicFramePr>
          <p:cNvPr id="10" name="object 8">
            <a:extLst>
              <a:ext uri="{FF2B5EF4-FFF2-40B4-BE49-F238E27FC236}">
                <a16:creationId xmlns:a16="http://schemas.microsoft.com/office/drawing/2014/main" id="{D7B9F7BF-95BA-7CEF-4C9D-F25223AB75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9783643"/>
              </p:ext>
            </p:extLst>
          </p:nvPr>
        </p:nvGraphicFramePr>
        <p:xfrm>
          <a:off x="818837" y="1888514"/>
          <a:ext cx="10472420" cy="4097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76D4ED1-89C3-107A-A3C6-F4D321769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24" y="643467"/>
            <a:ext cx="10037952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06496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0B0E8DD-5047-9980-92F8-5F4F03059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36" y="163547"/>
            <a:ext cx="11629128" cy="65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506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A5A3D59-B90F-5383-238A-0BAC0739D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537" y="643467"/>
            <a:ext cx="8738926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9379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134706B-150F-487B-B4FB-34C10219C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FD23E7-C75D-4AFA-A4D4-BE5558110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raphic 1">
            <a:extLst>
              <a:ext uri="{FF2B5EF4-FFF2-40B4-BE49-F238E27FC236}">
                <a16:creationId xmlns:a16="http://schemas.microsoft.com/office/drawing/2014/main" id="{D6705569-F545-4F47-A260-A9202826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bg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9256EE-0636-7541-A536-B9E60DE97135}"/>
              </a:ext>
            </a:extLst>
          </p:cNvPr>
          <p:cNvSpPr txBox="1"/>
          <p:nvPr/>
        </p:nvSpPr>
        <p:spPr>
          <a:xfrm>
            <a:off x="3325473" y="1998925"/>
            <a:ext cx="5541054" cy="21494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Backend flow</a:t>
            </a:r>
          </a:p>
        </p:txBody>
      </p:sp>
    </p:spTree>
    <p:extLst>
      <p:ext uri="{BB962C8B-B14F-4D97-AF65-F5344CB8AC3E}">
        <p14:creationId xmlns:p14="http://schemas.microsoft.com/office/powerpoint/2010/main" val="17456439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d freshers: ASIC design flow">
            <a:extLst>
              <a:ext uri="{FF2B5EF4-FFF2-40B4-BE49-F238E27FC236}">
                <a16:creationId xmlns:a16="http://schemas.microsoft.com/office/drawing/2014/main" id="{BB40D773-5D8E-8FB7-5C5F-6DE695E2C4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78"/>
          <a:stretch/>
        </p:blipFill>
        <p:spPr bwMode="auto">
          <a:xfrm>
            <a:off x="2487562" y="456381"/>
            <a:ext cx="7524904" cy="594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9457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E632CCA-B4F5-D644-96E8-1DEC6CA61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63291"/>
            <a:ext cx="10905066" cy="537074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61609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E7C95DD6-7B03-B2BC-EDC4-F202E1857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06" y="643467"/>
            <a:ext cx="10713588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93340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EC782495-CDAA-94E4-2FA9-B30E7365B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689101"/>
            <a:ext cx="10905066" cy="547979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66093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2EB8A09-A5D9-76A3-A6E5-E5ED67812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14" y="643467"/>
            <a:ext cx="10870372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19147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134706B-150F-487B-B4FB-34C10219C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FD23E7-C75D-4AFA-A4D4-BE5558110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raphic 1">
            <a:extLst>
              <a:ext uri="{FF2B5EF4-FFF2-40B4-BE49-F238E27FC236}">
                <a16:creationId xmlns:a16="http://schemas.microsoft.com/office/drawing/2014/main" id="{D6705569-F545-4F47-A260-A9202826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bg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4A153D-2B8F-67A9-E36B-1FE9FBEFA60A}"/>
              </a:ext>
            </a:extLst>
          </p:cNvPr>
          <p:cNvSpPr txBox="1"/>
          <p:nvPr/>
        </p:nvSpPr>
        <p:spPr>
          <a:xfrm>
            <a:off x="3325473" y="1998925"/>
            <a:ext cx="5541054" cy="21494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Reports</a:t>
            </a:r>
          </a:p>
        </p:txBody>
      </p:sp>
    </p:spTree>
    <p:extLst>
      <p:ext uri="{BB962C8B-B14F-4D97-AF65-F5344CB8AC3E}">
        <p14:creationId xmlns:p14="http://schemas.microsoft.com/office/powerpoint/2010/main" val="2023698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6922" y="216921"/>
            <a:ext cx="11760200" cy="6426200"/>
            <a:chOff x="325383" y="325382"/>
            <a:chExt cx="17640300" cy="9639300"/>
          </a:xfrm>
        </p:grpSpPr>
        <p:sp>
          <p:nvSpPr>
            <p:cNvPr id="3" name="object 3"/>
            <p:cNvSpPr/>
            <p:nvPr/>
          </p:nvSpPr>
          <p:spPr>
            <a:xfrm>
              <a:off x="325383" y="325382"/>
              <a:ext cx="17640300" cy="9639300"/>
            </a:xfrm>
            <a:custGeom>
              <a:avLst/>
              <a:gdLst/>
              <a:ahLst/>
              <a:cxnLst/>
              <a:rect l="l" t="t" r="r" b="b"/>
              <a:pathLst>
                <a:path w="17640300" h="9639300">
                  <a:moveTo>
                    <a:pt x="17640300" y="9639300"/>
                  </a:moveTo>
                  <a:lnTo>
                    <a:pt x="0" y="9639300"/>
                  </a:lnTo>
                  <a:lnTo>
                    <a:pt x="0" y="0"/>
                  </a:lnTo>
                  <a:lnTo>
                    <a:pt x="17640300" y="0"/>
                  </a:lnTo>
                  <a:lnTo>
                    <a:pt x="17640300" y="96393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9758" y="4671791"/>
              <a:ext cx="14306549" cy="402905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210391" y="943208"/>
            <a:ext cx="3630083" cy="624103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  <a:tabLst>
                <a:tab pos="1390720" algn="l"/>
                <a:tab pos="1955898" algn="l"/>
                <a:tab pos="2379252" algn="l"/>
              </a:tabLst>
            </a:pPr>
            <a:r>
              <a:rPr sz="4000" b="1" dirty="0">
                <a:latin typeface="Arial"/>
                <a:cs typeface="Arial"/>
              </a:rPr>
              <a:t>What	is	a	Filter</a:t>
            </a:r>
            <a:endParaRPr sz="4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33243" y="2173850"/>
            <a:ext cx="9601200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dirty="0">
                <a:latin typeface="Arial"/>
                <a:cs typeface="Arial"/>
              </a:rPr>
              <a:t>In</a:t>
            </a:r>
            <a:r>
              <a:rPr sz="2000" b="1" spc="-7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electronics</a:t>
            </a:r>
            <a:r>
              <a:rPr sz="2000" b="1" spc="-7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there</a:t>
            </a:r>
            <a:r>
              <a:rPr sz="2000" b="1" spc="-3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are</a:t>
            </a:r>
            <a:r>
              <a:rPr sz="2000" b="1" spc="-7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2</a:t>
            </a:r>
            <a:r>
              <a:rPr sz="2000" b="1" spc="-3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main</a:t>
            </a:r>
            <a:r>
              <a:rPr sz="2000" b="1" spc="-7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types</a:t>
            </a:r>
            <a:r>
              <a:rPr sz="2000" b="1" spc="-3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of</a:t>
            </a:r>
            <a:r>
              <a:rPr sz="2000" b="1" spc="-7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Filters:</a:t>
            </a:r>
            <a:r>
              <a:rPr sz="2000" b="1" spc="-3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Analog</a:t>
            </a:r>
            <a:r>
              <a:rPr sz="2000" b="1" spc="-7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Filters</a:t>
            </a:r>
            <a:r>
              <a:rPr sz="2000" b="1" spc="-3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and</a:t>
            </a:r>
            <a:r>
              <a:rPr sz="2000" b="1" spc="-7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Digital</a:t>
            </a:r>
            <a:r>
              <a:rPr sz="2000" b="1" spc="-3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Filters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E948CB-F881-CC2F-BE32-37E67D34D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363" y="265973"/>
            <a:ext cx="8254224" cy="60046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502F99-7638-861E-D0A7-D4F107A6C4FD}"/>
              </a:ext>
            </a:extLst>
          </p:cNvPr>
          <p:cNvSpPr txBox="1"/>
          <p:nvPr/>
        </p:nvSpPr>
        <p:spPr>
          <a:xfrm>
            <a:off x="843561" y="2024045"/>
            <a:ext cx="17599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FIR Filter Netlist</a:t>
            </a:r>
          </a:p>
        </p:txBody>
      </p:sp>
    </p:spTree>
    <p:extLst>
      <p:ext uri="{BB962C8B-B14F-4D97-AF65-F5344CB8AC3E}">
        <p14:creationId xmlns:p14="http://schemas.microsoft.com/office/powerpoint/2010/main" val="37988669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3796D47-B352-144E-A8CF-58E97033F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35" y="564809"/>
            <a:ext cx="8284109" cy="5571065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31FCEC-9F74-3EA8-86B1-749136FF194B}"/>
              </a:ext>
            </a:extLst>
          </p:cNvPr>
          <p:cNvSpPr txBox="1"/>
          <p:nvPr/>
        </p:nvSpPr>
        <p:spPr>
          <a:xfrm>
            <a:off x="718021" y="2542794"/>
            <a:ext cx="17304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Setup report</a:t>
            </a:r>
          </a:p>
        </p:txBody>
      </p:sp>
    </p:spTree>
    <p:extLst>
      <p:ext uri="{BB962C8B-B14F-4D97-AF65-F5344CB8AC3E}">
        <p14:creationId xmlns:p14="http://schemas.microsoft.com/office/powerpoint/2010/main" val="34343378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B040250-D300-B54B-9C92-949029665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80" y="643467"/>
            <a:ext cx="7846568" cy="5571065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FA789E-99BB-DD93-AD1A-18A6F04EBB6A}"/>
              </a:ext>
            </a:extLst>
          </p:cNvPr>
          <p:cNvSpPr txBox="1"/>
          <p:nvPr/>
        </p:nvSpPr>
        <p:spPr>
          <a:xfrm>
            <a:off x="978045" y="2327489"/>
            <a:ext cx="14963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Hold report</a:t>
            </a:r>
          </a:p>
        </p:txBody>
      </p:sp>
    </p:spTree>
    <p:extLst>
      <p:ext uri="{BB962C8B-B14F-4D97-AF65-F5344CB8AC3E}">
        <p14:creationId xmlns:p14="http://schemas.microsoft.com/office/powerpoint/2010/main" val="5631199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81530CA-7AB1-F4C8-386B-B81FFCB9A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278" y="643467"/>
            <a:ext cx="8132940" cy="5571065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18A821-EB83-0A8C-BE13-F1033D605EFD}"/>
              </a:ext>
            </a:extLst>
          </p:cNvPr>
          <p:cNvSpPr txBox="1"/>
          <p:nvPr/>
        </p:nvSpPr>
        <p:spPr>
          <a:xfrm>
            <a:off x="974805" y="2582123"/>
            <a:ext cx="15510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Power report</a:t>
            </a:r>
          </a:p>
        </p:txBody>
      </p:sp>
    </p:spTree>
    <p:extLst>
      <p:ext uri="{BB962C8B-B14F-4D97-AF65-F5344CB8AC3E}">
        <p14:creationId xmlns:p14="http://schemas.microsoft.com/office/powerpoint/2010/main" val="707718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F9D1AC4-0E6F-C462-4C65-D71B6D330AA2}"/>
              </a:ext>
            </a:extLst>
          </p:cNvPr>
          <p:cNvGrpSpPr/>
          <p:nvPr/>
        </p:nvGrpSpPr>
        <p:grpSpPr>
          <a:xfrm>
            <a:off x="739206" y="1182221"/>
            <a:ext cx="10625507" cy="4203882"/>
            <a:chOff x="739206" y="1182221"/>
            <a:chExt cx="10625507" cy="4203882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E7FB0BCA-26CA-4FA2-BE0B-1F9DA26FC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206" y="1182222"/>
              <a:ext cx="5160149" cy="39797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CB4620A4-FF6C-E8B4-807D-53AE9432C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9734" y="1182221"/>
              <a:ext cx="5524979" cy="420388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5D9F83-84E0-E1A7-2790-961EE8E373D1}"/>
              </a:ext>
            </a:extLst>
          </p:cNvPr>
          <p:cNvSpPr txBox="1"/>
          <p:nvPr/>
        </p:nvSpPr>
        <p:spPr>
          <a:xfrm>
            <a:off x="2467897" y="363794"/>
            <a:ext cx="6489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Clocks &amp; Constraints Reports</a:t>
            </a:r>
          </a:p>
        </p:txBody>
      </p:sp>
    </p:spTree>
    <p:extLst>
      <p:ext uri="{BB962C8B-B14F-4D97-AF65-F5344CB8AC3E}">
        <p14:creationId xmlns:p14="http://schemas.microsoft.com/office/powerpoint/2010/main" val="6054236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8EF3DB5-F6D6-27A5-9356-B4686AD27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387" y="707103"/>
            <a:ext cx="8913704" cy="5571065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EAC5D4-29B9-6A4A-C833-34BDA50777D9}"/>
              </a:ext>
            </a:extLst>
          </p:cNvPr>
          <p:cNvSpPr txBox="1"/>
          <p:nvPr/>
        </p:nvSpPr>
        <p:spPr>
          <a:xfrm>
            <a:off x="685903" y="2383501"/>
            <a:ext cx="131506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Area report</a:t>
            </a:r>
          </a:p>
        </p:txBody>
      </p:sp>
    </p:spTree>
    <p:extLst>
      <p:ext uri="{BB962C8B-B14F-4D97-AF65-F5344CB8AC3E}">
        <p14:creationId xmlns:p14="http://schemas.microsoft.com/office/powerpoint/2010/main" val="17060106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04FB6FD-26BE-7004-2913-4408AD8D7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106" y="707103"/>
            <a:ext cx="8704788" cy="5571065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70364F-4AEE-5D5C-12B6-14D2A844CD6F}"/>
              </a:ext>
            </a:extLst>
          </p:cNvPr>
          <p:cNvSpPr txBox="1"/>
          <p:nvPr/>
        </p:nvSpPr>
        <p:spPr>
          <a:xfrm>
            <a:off x="400394" y="2628375"/>
            <a:ext cx="19997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Coverage report</a:t>
            </a:r>
          </a:p>
        </p:txBody>
      </p:sp>
    </p:spTree>
    <p:extLst>
      <p:ext uri="{BB962C8B-B14F-4D97-AF65-F5344CB8AC3E}">
        <p14:creationId xmlns:p14="http://schemas.microsoft.com/office/powerpoint/2010/main" val="31326783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5D08D9-B312-BAAF-F3BF-655F696E90C0}"/>
              </a:ext>
            </a:extLst>
          </p:cNvPr>
          <p:cNvGrpSpPr/>
          <p:nvPr/>
        </p:nvGrpSpPr>
        <p:grpSpPr>
          <a:xfrm>
            <a:off x="643467" y="1059314"/>
            <a:ext cx="10905067" cy="4739371"/>
            <a:chOff x="251431" y="709596"/>
            <a:chExt cx="11126941" cy="4835798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CF1BE7C0-4DB5-8C83-5210-E5EC4593F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431" y="709596"/>
              <a:ext cx="5471635" cy="4835798"/>
            </a:xfrm>
            <a:prstGeom prst="rect">
              <a:avLst/>
            </a:prstGeom>
          </p:spPr>
        </p:pic>
        <p:pic>
          <p:nvPicPr>
            <p:cNvPr id="5" name="Picture 4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D805D7C3-E1BD-AB9E-92EC-E674EEE35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6738" y="709596"/>
              <a:ext cx="5471634" cy="48357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96952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BB8E146-01E1-8278-84AF-3FD918763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345" y="643467"/>
            <a:ext cx="7631594" cy="5571065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CD180B-3E51-4546-E3CB-5EC8878E9D32}"/>
              </a:ext>
            </a:extLst>
          </p:cNvPr>
          <p:cNvSpPr txBox="1"/>
          <p:nvPr/>
        </p:nvSpPr>
        <p:spPr>
          <a:xfrm>
            <a:off x="638338" y="2351781"/>
            <a:ext cx="20254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Area_dft</a:t>
            </a:r>
            <a:endParaRPr lang="en-US" sz="3200" b="1" dirty="0"/>
          </a:p>
          <a:p>
            <a:r>
              <a:rPr lang="en-US" sz="3200" b="1" dirty="0"/>
              <a:t>report</a:t>
            </a:r>
          </a:p>
        </p:txBody>
      </p:sp>
    </p:spTree>
    <p:extLst>
      <p:ext uri="{BB962C8B-B14F-4D97-AF65-F5344CB8AC3E}">
        <p14:creationId xmlns:p14="http://schemas.microsoft.com/office/powerpoint/2010/main" val="12817311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E0A0406-B8E5-A967-5F51-7D564D27A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675471"/>
            <a:ext cx="10905066" cy="550705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8216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29896" y="9832"/>
            <a:ext cx="7042150" cy="6858000"/>
          </a:xfrm>
          <a:custGeom>
            <a:avLst/>
            <a:gdLst/>
            <a:ahLst/>
            <a:cxnLst/>
            <a:rect l="l" t="t" r="r" b="b"/>
            <a:pathLst>
              <a:path w="10563225" h="10287000">
                <a:moveTo>
                  <a:pt x="10563225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563225" y="0"/>
                </a:lnTo>
                <a:lnTo>
                  <a:pt x="10563225" y="10287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0" y="2391570"/>
            <a:ext cx="4771813" cy="0"/>
          </a:xfrm>
          <a:custGeom>
            <a:avLst/>
            <a:gdLst/>
            <a:ahLst/>
            <a:cxnLst/>
            <a:rect l="l" t="t" r="r" b="b"/>
            <a:pathLst>
              <a:path w="7157720">
                <a:moveTo>
                  <a:pt x="0" y="0"/>
                </a:moveTo>
                <a:lnTo>
                  <a:pt x="7157475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4168" y="1120886"/>
            <a:ext cx="9026013" cy="550283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00239" y="234281"/>
            <a:ext cx="6938728" cy="814454"/>
          </a:xfrm>
          <a:prstGeom prst="rect">
            <a:avLst/>
          </a:prstGeom>
        </p:spPr>
        <p:txBody>
          <a:bodyPr vert="horz" wrap="square" lIns="0" tIns="8890" rIns="0" bIns="0" rtlCol="0" anchor="ctr">
            <a:spAutoFit/>
          </a:bodyPr>
          <a:lstStyle/>
          <a:p>
            <a:pPr marL="8467" marR="3387">
              <a:lnSpc>
                <a:spcPct val="100000"/>
              </a:lnSpc>
              <a:spcBef>
                <a:spcPts val="70"/>
              </a:spcBef>
            </a:pPr>
            <a:r>
              <a:rPr sz="5234" dirty="0"/>
              <a:t>Why use </a:t>
            </a:r>
            <a:r>
              <a:rPr sz="5234" spc="3" dirty="0"/>
              <a:t> </a:t>
            </a:r>
            <a:r>
              <a:rPr sz="5234" dirty="0"/>
              <a:t>Digital</a:t>
            </a:r>
            <a:r>
              <a:rPr sz="5234" spc="-40" dirty="0"/>
              <a:t> </a:t>
            </a:r>
            <a:r>
              <a:rPr sz="5234" dirty="0"/>
              <a:t>Filters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1A307EF-54B8-F978-9259-045EA3A7F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81" y="1341964"/>
            <a:ext cx="10905066" cy="4743704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DF4B72-4C7D-4963-B5F8-49A21F95FD76}"/>
              </a:ext>
            </a:extLst>
          </p:cNvPr>
          <p:cNvSpPr txBox="1"/>
          <p:nvPr/>
        </p:nvSpPr>
        <p:spPr>
          <a:xfrm>
            <a:off x="2939845" y="324465"/>
            <a:ext cx="5014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Report of points</a:t>
            </a:r>
          </a:p>
        </p:txBody>
      </p:sp>
    </p:spTree>
    <p:extLst>
      <p:ext uri="{BB962C8B-B14F-4D97-AF65-F5344CB8AC3E}">
        <p14:creationId xmlns:p14="http://schemas.microsoft.com/office/powerpoint/2010/main" val="8928163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CDCDAE-AEB1-AD1A-90CB-BE7DC5D3D675}"/>
              </a:ext>
            </a:extLst>
          </p:cNvPr>
          <p:cNvSpPr txBox="1"/>
          <p:nvPr/>
        </p:nvSpPr>
        <p:spPr>
          <a:xfrm>
            <a:off x="3102077" y="2831690"/>
            <a:ext cx="59878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/>
              <a:t>PnR</a:t>
            </a:r>
            <a:r>
              <a:rPr lang="en-US" sz="4400" b="1" dirty="0"/>
              <a:t> (Place and Route)</a:t>
            </a:r>
          </a:p>
        </p:txBody>
      </p:sp>
    </p:spTree>
    <p:extLst>
      <p:ext uri="{BB962C8B-B14F-4D97-AF65-F5344CB8AC3E}">
        <p14:creationId xmlns:p14="http://schemas.microsoft.com/office/powerpoint/2010/main" val="36886235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3" name="Freeform: Shape 206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65" name="Isosceles Triangle 206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asic chip soc design flow">
            <a:extLst>
              <a:ext uri="{FF2B5EF4-FFF2-40B4-BE49-F238E27FC236}">
                <a16:creationId xmlns:a16="http://schemas.microsoft.com/office/drawing/2014/main" id="{56528AD2-57EC-A154-CEB1-5AA090029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7345" y="643467"/>
            <a:ext cx="7617309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Isosceles Triangle 206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9291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E17B770-53DA-38AF-3E41-485A6C28C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606"/>
            <a:ext cx="12192000" cy="646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380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57CAE4E8-07E0-5FEF-604D-523F5797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740" y="319770"/>
            <a:ext cx="8306520" cy="621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325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D92D3A8-1DC8-0687-C1E5-289CAC517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11" y="376925"/>
            <a:ext cx="11278577" cy="61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2928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77E5496-FA46-DEAB-F59E-734936DE9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1" y="567442"/>
            <a:ext cx="11057578" cy="57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1438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7BDEDDD-FB1D-E742-8CE1-54CBE90EF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12192000" cy="58072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CDBABC-CB96-B80F-E2FE-94B108028B46}"/>
              </a:ext>
            </a:extLst>
          </p:cNvPr>
          <p:cNvSpPr txBox="1"/>
          <p:nvPr/>
        </p:nvSpPr>
        <p:spPr>
          <a:xfrm>
            <a:off x="4729316" y="303523"/>
            <a:ext cx="2005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Final GDS</a:t>
            </a:r>
          </a:p>
        </p:txBody>
      </p:sp>
    </p:spTree>
    <p:extLst>
      <p:ext uri="{BB962C8B-B14F-4D97-AF65-F5344CB8AC3E}">
        <p14:creationId xmlns:p14="http://schemas.microsoft.com/office/powerpoint/2010/main" val="20496019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1" name="Isosceles Triangle 104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5650EB4-D865-95B3-7A14-56DA81E7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46523" y="532986"/>
            <a:ext cx="6403522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3" name="Isosceles Triangle 104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2569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6922" y="438345"/>
            <a:ext cx="11760200" cy="6140450"/>
            <a:chOff x="325383" y="657517"/>
            <a:chExt cx="17640300" cy="9210675"/>
          </a:xfrm>
        </p:grpSpPr>
        <p:sp>
          <p:nvSpPr>
            <p:cNvPr id="3" name="object 3"/>
            <p:cNvSpPr/>
            <p:nvPr/>
          </p:nvSpPr>
          <p:spPr>
            <a:xfrm>
              <a:off x="325383" y="657517"/>
              <a:ext cx="17640300" cy="9210675"/>
            </a:xfrm>
            <a:custGeom>
              <a:avLst/>
              <a:gdLst/>
              <a:ahLst/>
              <a:cxnLst/>
              <a:rect l="l" t="t" r="r" b="b"/>
              <a:pathLst>
                <a:path w="17640300" h="9210675">
                  <a:moveTo>
                    <a:pt x="17640300" y="9210675"/>
                  </a:moveTo>
                  <a:lnTo>
                    <a:pt x="0" y="9210675"/>
                  </a:lnTo>
                  <a:lnTo>
                    <a:pt x="0" y="0"/>
                  </a:lnTo>
                  <a:lnTo>
                    <a:pt x="17640300" y="0"/>
                  </a:lnTo>
                  <a:lnTo>
                    <a:pt x="17640300" y="92106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28714" y="7465862"/>
              <a:ext cx="157154" cy="2476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3986" y="2215545"/>
              <a:ext cx="95250" cy="952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3986" y="2644170"/>
              <a:ext cx="95250" cy="952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3986" y="3072795"/>
              <a:ext cx="95250" cy="9525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3986" y="3501420"/>
              <a:ext cx="95250" cy="9525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3986" y="3930045"/>
              <a:ext cx="95250" cy="9525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3986" y="4358670"/>
              <a:ext cx="95250" cy="9525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853666" y="4520602"/>
              <a:ext cx="7089140" cy="28575"/>
            </a:xfrm>
            <a:custGeom>
              <a:avLst/>
              <a:gdLst/>
              <a:ahLst/>
              <a:cxnLst/>
              <a:rect l="l" t="t" r="r" b="b"/>
              <a:pathLst>
                <a:path w="7089140" h="28575">
                  <a:moveTo>
                    <a:pt x="7088873" y="0"/>
                  </a:moveTo>
                  <a:lnTo>
                    <a:pt x="2678214" y="0"/>
                  </a:lnTo>
                  <a:lnTo>
                    <a:pt x="0" y="0"/>
                  </a:lnTo>
                  <a:lnTo>
                    <a:pt x="0" y="28575"/>
                  </a:lnTo>
                  <a:lnTo>
                    <a:pt x="2678214" y="28575"/>
                  </a:lnTo>
                  <a:lnTo>
                    <a:pt x="7088873" y="28575"/>
                  </a:lnTo>
                  <a:lnTo>
                    <a:pt x="7088873" y="0"/>
                  </a:lnTo>
                  <a:close/>
                </a:path>
              </a:pathLst>
            </a:custGeom>
            <a:solidFill>
              <a:srgbClr val="234AFF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3986" y="4787295"/>
              <a:ext cx="95250" cy="9525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558706" y="4949227"/>
              <a:ext cx="504825" cy="28575"/>
            </a:xfrm>
            <a:custGeom>
              <a:avLst/>
              <a:gdLst/>
              <a:ahLst/>
              <a:cxnLst/>
              <a:rect l="l" t="t" r="r" b="b"/>
              <a:pathLst>
                <a:path w="504825" h="28575">
                  <a:moveTo>
                    <a:pt x="504215" y="0"/>
                  </a:moveTo>
                  <a:lnTo>
                    <a:pt x="412394" y="0"/>
                  </a:lnTo>
                  <a:lnTo>
                    <a:pt x="0" y="0"/>
                  </a:lnTo>
                  <a:lnTo>
                    <a:pt x="0" y="28575"/>
                  </a:lnTo>
                  <a:lnTo>
                    <a:pt x="412381" y="28575"/>
                  </a:lnTo>
                  <a:lnTo>
                    <a:pt x="504215" y="28575"/>
                  </a:lnTo>
                  <a:lnTo>
                    <a:pt x="504215" y="0"/>
                  </a:lnTo>
                  <a:close/>
                </a:path>
              </a:pathLst>
            </a:custGeom>
            <a:solidFill>
              <a:srgbClr val="234AFF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3986" y="5215920"/>
              <a:ext cx="95250" cy="9525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3986" y="5644545"/>
              <a:ext cx="95250" cy="9525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440119" y="5806470"/>
              <a:ext cx="2393315" cy="28575"/>
            </a:xfrm>
            <a:custGeom>
              <a:avLst/>
              <a:gdLst/>
              <a:ahLst/>
              <a:cxnLst/>
              <a:rect l="l" t="t" r="r" b="b"/>
              <a:pathLst>
                <a:path w="2393315" h="28575">
                  <a:moveTo>
                    <a:pt x="2393184" y="28575"/>
                  </a:moveTo>
                  <a:lnTo>
                    <a:pt x="0" y="28575"/>
                  </a:lnTo>
                  <a:lnTo>
                    <a:pt x="0" y="0"/>
                  </a:lnTo>
                  <a:lnTo>
                    <a:pt x="2393184" y="0"/>
                  </a:lnTo>
                  <a:lnTo>
                    <a:pt x="2393184" y="28575"/>
                  </a:lnTo>
                  <a:close/>
                </a:path>
              </a:pathLst>
            </a:custGeom>
            <a:solidFill>
              <a:srgbClr val="234AFF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3986" y="6073170"/>
              <a:ext cx="95250" cy="9525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665167" y="6235102"/>
              <a:ext cx="1917064" cy="28575"/>
            </a:xfrm>
            <a:custGeom>
              <a:avLst/>
              <a:gdLst/>
              <a:ahLst/>
              <a:cxnLst/>
              <a:rect l="l" t="t" r="r" b="b"/>
              <a:pathLst>
                <a:path w="1917065" h="28575">
                  <a:moveTo>
                    <a:pt x="1916658" y="0"/>
                  </a:moveTo>
                  <a:lnTo>
                    <a:pt x="1733003" y="0"/>
                  </a:lnTo>
                  <a:lnTo>
                    <a:pt x="0" y="0"/>
                  </a:lnTo>
                  <a:lnTo>
                    <a:pt x="0" y="28575"/>
                  </a:lnTo>
                  <a:lnTo>
                    <a:pt x="1733003" y="28575"/>
                  </a:lnTo>
                  <a:lnTo>
                    <a:pt x="1916658" y="28575"/>
                  </a:lnTo>
                  <a:lnTo>
                    <a:pt x="1916658" y="0"/>
                  </a:lnTo>
                  <a:close/>
                </a:path>
              </a:pathLst>
            </a:custGeom>
            <a:solidFill>
              <a:srgbClr val="234AFF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3986" y="6501795"/>
              <a:ext cx="95250" cy="9525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3986" y="6930420"/>
              <a:ext cx="95250" cy="9525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3986" y="7359045"/>
              <a:ext cx="95250" cy="9525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3986" y="7787670"/>
              <a:ext cx="95250" cy="9525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3986" y="8216295"/>
              <a:ext cx="95250" cy="9525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3986" y="8644920"/>
              <a:ext cx="95250" cy="95250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951812" y="1322082"/>
            <a:ext cx="9818370" cy="46384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4938007">
              <a:lnSpc>
                <a:spcPct val="108200"/>
              </a:lnSpc>
              <a:spcBef>
                <a:spcPts val="67"/>
              </a:spcBef>
            </a:pPr>
            <a:r>
              <a:rPr sz="1733" b="1" u="heavy" spc="-3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En</a:t>
            </a:r>
            <a:r>
              <a:rPr sz="1733" b="1" spc="-3" dirty="0">
                <a:solidFill>
                  <a:srgbClr val="234AFF"/>
                </a:solidFill>
                <a:latin typeface="Arial"/>
                <a:cs typeface="Arial"/>
              </a:rPr>
              <a:t>g</a:t>
            </a:r>
            <a:r>
              <a:rPr sz="1733" b="1" u="heavy" spc="-3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. Nour</a:t>
            </a:r>
            <a:r>
              <a:rPr sz="1733" b="1" spc="-3" dirty="0">
                <a:solidFill>
                  <a:srgbClr val="234AFF"/>
                </a:solidFill>
                <a:latin typeface="Arial"/>
                <a:cs typeface="Arial"/>
              </a:rPr>
              <a:t> </a:t>
            </a:r>
            <a:r>
              <a:rPr sz="1733" b="1" spc="-3" dirty="0">
                <a:solidFill>
                  <a:srgbClr val="0F2524"/>
                </a:solidFill>
                <a:latin typeface="Arial"/>
                <a:cs typeface="Arial"/>
              </a:rPr>
              <a:t>and </a:t>
            </a:r>
            <a:r>
              <a:rPr sz="1733" b="1" u="heavy" spc="-3" dirty="0" err="1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En</a:t>
            </a:r>
            <a:r>
              <a:rPr sz="1733" b="1" spc="-3" dirty="0" err="1">
                <a:solidFill>
                  <a:srgbClr val="234AFF"/>
                </a:solidFill>
                <a:latin typeface="Arial"/>
                <a:cs typeface="Arial"/>
              </a:rPr>
              <a:t>g</a:t>
            </a:r>
            <a:r>
              <a:rPr sz="1733" b="1" u="heavy" spc="-3" dirty="0" err="1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.Yaseen</a:t>
            </a:r>
            <a:r>
              <a:rPr sz="1733" b="1" spc="-3" dirty="0" err="1">
                <a:solidFill>
                  <a:srgbClr val="0F2524"/>
                </a:solidFill>
                <a:latin typeface="Arial"/>
                <a:cs typeface="Arial"/>
              </a:rPr>
              <a:t>FIR</a:t>
            </a:r>
            <a:r>
              <a:rPr sz="1733" b="1" spc="-3" dirty="0">
                <a:solidFill>
                  <a:srgbClr val="0F2524"/>
                </a:solidFill>
                <a:latin typeface="Arial"/>
                <a:cs typeface="Arial"/>
              </a:rPr>
              <a:t> documentation </a:t>
            </a:r>
            <a:r>
              <a:rPr sz="1733" b="1" spc="-473" dirty="0">
                <a:solidFill>
                  <a:srgbClr val="0F2524"/>
                </a:solidFill>
                <a:latin typeface="Arial"/>
                <a:cs typeface="Arial"/>
              </a:rPr>
              <a:t> </a:t>
            </a:r>
            <a:r>
              <a:rPr sz="1733" b="1" u="heavy" spc="-3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En</a:t>
            </a:r>
            <a:r>
              <a:rPr sz="1733" b="1" spc="-3" dirty="0">
                <a:solidFill>
                  <a:srgbClr val="234AFF"/>
                </a:solidFill>
                <a:latin typeface="Arial"/>
                <a:cs typeface="Arial"/>
              </a:rPr>
              <a:t>g</a:t>
            </a:r>
            <a:r>
              <a:rPr sz="1733" b="1" u="heavy" spc="-3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.</a:t>
            </a:r>
            <a:r>
              <a:rPr sz="1733" b="1" u="heavy" spc="-7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 </a:t>
            </a:r>
            <a:r>
              <a:rPr sz="1733" b="1" u="heavy" spc="-3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Mohamed Tarek</a:t>
            </a:r>
            <a:r>
              <a:rPr sz="1733" b="1" u="heavy" spc="-7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 </a:t>
            </a:r>
            <a:r>
              <a:rPr sz="1733" b="1" u="heavy" spc="-3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Repo</a:t>
            </a:r>
            <a:endParaRPr sz="1733" dirty="0">
              <a:latin typeface="Arial"/>
              <a:cs typeface="Arial"/>
            </a:endParaRPr>
          </a:p>
          <a:p>
            <a:pPr marL="8467">
              <a:spcBef>
                <a:spcPts val="169"/>
              </a:spcBef>
            </a:pPr>
            <a:r>
              <a:rPr sz="1733" b="1" u="heavy" spc="-3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Di</a:t>
            </a:r>
            <a:r>
              <a:rPr sz="1733" b="1" spc="-3" dirty="0">
                <a:solidFill>
                  <a:srgbClr val="234AFF"/>
                </a:solidFill>
                <a:latin typeface="Arial"/>
                <a:cs typeface="Arial"/>
              </a:rPr>
              <a:t>g</a:t>
            </a:r>
            <a:r>
              <a:rPr sz="1733" b="1" u="heavy" spc="-3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ital</a:t>
            </a:r>
            <a:r>
              <a:rPr sz="1733" b="1" u="heavy" spc="-13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 </a:t>
            </a:r>
            <a:r>
              <a:rPr sz="1733" b="1" u="heavy" spc="-3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Filter</a:t>
            </a:r>
            <a:r>
              <a:rPr sz="1733" b="1" u="heavy" spc="-13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 </a:t>
            </a:r>
            <a:r>
              <a:rPr sz="1733" b="1" u="heavy" spc="-3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Basics</a:t>
            </a:r>
            <a:r>
              <a:rPr sz="1733" b="1" u="heavy" spc="-13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 </a:t>
            </a:r>
            <a:r>
              <a:rPr sz="1733" b="1" u="heavy" spc="-3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-Akash</a:t>
            </a:r>
            <a:r>
              <a:rPr sz="1733" b="1" u="heavy" spc="-13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 </a:t>
            </a:r>
            <a:r>
              <a:rPr sz="1733" b="1" u="heavy" spc="-3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Murthy</a:t>
            </a:r>
            <a:endParaRPr sz="1733" dirty="0">
              <a:latin typeface="Arial"/>
              <a:cs typeface="Arial"/>
            </a:endParaRPr>
          </a:p>
          <a:p>
            <a:pPr marL="8467" marR="4803379">
              <a:lnSpc>
                <a:spcPct val="108200"/>
              </a:lnSpc>
            </a:pPr>
            <a:r>
              <a:rPr sz="1733" b="1" u="heavy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A</a:t>
            </a:r>
            <a:r>
              <a:rPr sz="1733" b="1" dirty="0">
                <a:solidFill>
                  <a:srgbClr val="234AFF"/>
                </a:solidFill>
                <a:latin typeface="Arial"/>
                <a:cs typeface="Arial"/>
              </a:rPr>
              <a:t> </a:t>
            </a:r>
            <a:r>
              <a:rPr sz="1733" b="1" spc="-3" dirty="0">
                <a:solidFill>
                  <a:srgbClr val="234AFF"/>
                </a:solidFill>
                <a:latin typeface="Arial"/>
                <a:cs typeface="Arial"/>
              </a:rPr>
              <a:t>g</a:t>
            </a:r>
            <a:r>
              <a:rPr sz="1733" b="1" u="heavy" spc="-3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uide to SDR and DSP using Python </a:t>
            </a:r>
            <a:r>
              <a:rPr sz="1733" b="1" u="heavy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- </a:t>
            </a:r>
            <a:r>
              <a:rPr sz="1733" b="1" u="heavy" spc="-3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Filters </a:t>
            </a:r>
            <a:r>
              <a:rPr sz="1733" b="1" dirty="0">
                <a:solidFill>
                  <a:srgbClr val="234AFF"/>
                </a:solidFill>
                <a:latin typeface="Arial"/>
                <a:cs typeface="Arial"/>
              </a:rPr>
              <a:t> </a:t>
            </a:r>
            <a:r>
              <a:rPr sz="1733" b="1" spc="-3" dirty="0">
                <a:solidFill>
                  <a:srgbClr val="0F2524"/>
                </a:solidFill>
                <a:latin typeface="Arial"/>
                <a:cs typeface="Arial"/>
              </a:rPr>
              <a:t>FIR design </a:t>
            </a:r>
            <a:r>
              <a:rPr sz="1733" b="1" u="heavy" spc="-3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lecture</a:t>
            </a:r>
            <a:r>
              <a:rPr sz="1733" b="1" spc="-3" dirty="0">
                <a:solidFill>
                  <a:srgbClr val="234AFF"/>
                </a:solidFill>
                <a:latin typeface="Arial"/>
                <a:cs typeface="Arial"/>
              </a:rPr>
              <a:t> </a:t>
            </a:r>
            <a:r>
              <a:rPr sz="1733" b="1" spc="-3" dirty="0">
                <a:solidFill>
                  <a:srgbClr val="0F2524"/>
                </a:solidFill>
                <a:latin typeface="Arial"/>
                <a:cs typeface="Arial"/>
              </a:rPr>
              <a:t>from Zewil DSP course </a:t>
            </a:r>
            <a:r>
              <a:rPr sz="1733" b="1" dirty="0">
                <a:solidFill>
                  <a:srgbClr val="0F2524"/>
                </a:solidFill>
                <a:latin typeface="Arial"/>
                <a:cs typeface="Arial"/>
              </a:rPr>
              <a:t> </a:t>
            </a:r>
            <a:r>
              <a:rPr sz="1733" b="1" u="heavy" spc="-3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Pi</a:t>
            </a:r>
            <a:r>
              <a:rPr sz="1733" b="1" spc="-3" dirty="0">
                <a:solidFill>
                  <a:srgbClr val="234AFF"/>
                </a:solidFill>
                <a:latin typeface="Arial"/>
                <a:cs typeface="Arial"/>
              </a:rPr>
              <a:t>pelined</a:t>
            </a:r>
            <a:r>
              <a:rPr sz="1733" b="1" spc="-10" dirty="0">
                <a:solidFill>
                  <a:srgbClr val="234AFF"/>
                </a:solidFill>
                <a:latin typeface="Arial"/>
                <a:cs typeface="Arial"/>
              </a:rPr>
              <a:t> </a:t>
            </a:r>
            <a:r>
              <a:rPr sz="1733" b="1" spc="-3" dirty="0">
                <a:solidFill>
                  <a:srgbClr val="234AFF"/>
                </a:solidFill>
                <a:latin typeface="Arial"/>
                <a:cs typeface="Arial"/>
              </a:rPr>
              <a:t>VS</a:t>
            </a:r>
            <a:r>
              <a:rPr sz="1733" b="1" spc="-10" dirty="0">
                <a:solidFill>
                  <a:srgbClr val="234AFF"/>
                </a:solidFill>
                <a:latin typeface="Arial"/>
                <a:cs typeface="Arial"/>
              </a:rPr>
              <a:t> </a:t>
            </a:r>
            <a:r>
              <a:rPr sz="1733" b="1" spc="-3" dirty="0">
                <a:solidFill>
                  <a:srgbClr val="234AFF"/>
                </a:solidFill>
                <a:latin typeface="Arial"/>
                <a:cs typeface="Arial"/>
              </a:rPr>
              <a:t>Trasnposed</a:t>
            </a:r>
            <a:r>
              <a:rPr sz="1733" b="1" spc="-10" dirty="0">
                <a:solidFill>
                  <a:srgbClr val="234AFF"/>
                </a:solidFill>
                <a:latin typeface="Arial"/>
                <a:cs typeface="Arial"/>
              </a:rPr>
              <a:t> </a:t>
            </a:r>
            <a:r>
              <a:rPr sz="1733" b="1" spc="-3" dirty="0">
                <a:solidFill>
                  <a:srgbClr val="234AFF"/>
                </a:solidFill>
                <a:latin typeface="Arial"/>
                <a:cs typeface="Arial"/>
              </a:rPr>
              <a:t>FIR</a:t>
            </a:r>
            <a:r>
              <a:rPr sz="1733" b="1" spc="-10" dirty="0">
                <a:solidFill>
                  <a:srgbClr val="234AFF"/>
                </a:solidFill>
                <a:latin typeface="Arial"/>
                <a:cs typeface="Arial"/>
              </a:rPr>
              <a:t> </a:t>
            </a:r>
            <a:r>
              <a:rPr sz="1733" b="1" dirty="0">
                <a:solidFill>
                  <a:srgbClr val="234AFF"/>
                </a:solidFill>
                <a:latin typeface="Arial"/>
                <a:cs typeface="Arial"/>
              </a:rPr>
              <a:t>-</a:t>
            </a:r>
            <a:r>
              <a:rPr sz="1733" b="1" spc="-7" dirty="0">
                <a:solidFill>
                  <a:srgbClr val="234AFF"/>
                </a:solidFill>
                <a:latin typeface="Arial"/>
                <a:cs typeface="Arial"/>
              </a:rPr>
              <a:t> </a:t>
            </a:r>
            <a:r>
              <a:rPr sz="1733" b="1" spc="-3" dirty="0">
                <a:solidFill>
                  <a:srgbClr val="234AFF"/>
                </a:solidFill>
                <a:latin typeface="Arial"/>
                <a:cs typeface="Arial"/>
              </a:rPr>
              <a:t>all</a:t>
            </a:r>
            <a:r>
              <a:rPr sz="1733" b="1" spc="-10" dirty="0">
                <a:solidFill>
                  <a:srgbClr val="234AFF"/>
                </a:solidFill>
                <a:latin typeface="Arial"/>
                <a:cs typeface="Arial"/>
              </a:rPr>
              <a:t> </a:t>
            </a:r>
            <a:r>
              <a:rPr sz="1733" b="1" spc="-3" dirty="0">
                <a:solidFill>
                  <a:srgbClr val="234AFF"/>
                </a:solidFill>
                <a:latin typeface="Arial"/>
                <a:cs typeface="Arial"/>
              </a:rPr>
              <a:t>about</a:t>
            </a:r>
            <a:r>
              <a:rPr sz="1733" b="1" spc="-10" dirty="0">
                <a:solidFill>
                  <a:srgbClr val="234AFF"/>
                </a:solidFill>
                <a:latin typeface="Arial"/>
                <a:cs typeface="Arial"/>
              </a:rPr>
              <a:t> </a:t>
            </a:r>
            <a:r>
              <a:rPr sz="1733" b="1" spc="-3" dirty="0">
                <a:solidFill>
                  <a:srgbClr val="234AFF"/>
                </a:solidFill>
                <a:latin typeface="Arial"/>
                <a:cs typeface="Arial"/>
              </a:rPr>
              <a:t>circuits</a:t>
            </a:r>
            <a:endParaRPr sz="1733" dirty="0">
              <a:latin typeface="Arial"/>
              <a:cs typeface="Arial"/>
            </a:endParaRPr>
          </a:p>
          <a:p>
            <a:pPr marL="8467">
              <a:spcBef>
                <a:spcPts val="167"/>
              </a:spcBef>
            </a:pPr>
            <a:r>
              <a:rPr sz="1733" b="1" spc="-3" dirty="0">
                <a:solidFill>
                  <a:srgbClr val="0F2524"/>
                </a:solidFill>
                <a:latin typeface="Arial"/>
                <a:cs typeface="Arial"/>
              </a:rPr>
              <a:t>Analog</a:t>
            </a:r>
            <a:r>
              <a:rPr sz="1733" b="1" spc="-10" dirty="0">
                <a:solidFill>
                  <a:srgbClr val="0F2524"/>
                </a:solidFill>
                <a:latin typeface="Arial"/>
                <a:cs typeface="Arial"/>
              </a:rPr>
              <a:t> </a:t>
            </a:r>
            <a:r>
              <a:rPr sz="1733" b="1" spc="-3" dirty="0">
                <a:solidFill>
                  <a:srgbClr val="0F2524"/>
                </a:solidFill>
                <a:latin typeface="Arial"/>
                <a:cs typeface="Arial"/>
              </a:rPr>
              <a:t>Devices,</a:t>
            </a:r>
            <a:r>
              <a:rPr sz="1733" b="1" spc="-7" dirty="0">
                <a:solidFill>
                  <a:srgbClr val="0F2524"/>
                </a:solidFill>
                <a:latin typeface="Arial"/>
                <a:cs typeface="Arial"/>
              </a:rPr>
              <a:t> </a:t>
            </a:r>
            <a:r>
              <a:rPr sz="1733" b="1" spc="-3" dirty="0">
                <a:solidFill>
                  <a:srgbClr val="0F2524"/>
                </a:solidFill>
                <a:latin typeface="Arial"/>
                <a:cs typeface="Arial"/>
              </a:rPr>
              <a:t>Inc.</a:t>
            </a:r>
            <a:r>
              <a:rPr sz="1733" b="1" spc="-7" dirty="0">
                <a:solidFill>
                  <a:srgbClr val="0F2524"/>
                </a:solidFill>
                <a:latin typeface="Arial"/>
                <a:cs typeface="Arial"/>
              </a:rPr>
              <a:t> </a:t>
            </a:r>
            <a:r>
              <a:rPr sz="1733" b="1" spc="-3" dirty="0">
                <a:solidFill>
                  <a:srgbClr val="0F2524"/>
                </a:solidFill>
                <a:latin typeface="Arial"/>
                <a:cs typeface="Arial"/>
              </a:rPr>
              <a:t>Digital</a:t>
            </a:r>
            <a:r>
              <a:rPr sz="1733" b="1" spc="-7" dirty="0">
                <a:solidFill>
                  <a:srgbClr val="0F2524"/>
                </a:solidFill>
                <a:latin typeface="Arial"/>
                <a:cs typeface="Arial"/>
              </a:rPr>
              <a:t> </a:t>
            </a:r>
            <a:r>
              <a:rPr sz="1733" b="1" spc="-3" dirty="0">
                <a:solidFill>
                  <a:srgbClr val="0F2524"/>
                </a:solidFill>
                <a:latin typeface="Arial"/>
                <a:cs typeface="Arial"/>
              </a:rPr>
              <a:t>Filters</a:t>
            </a:r>
            <a:r>
              <a:rPr sz="1733" b="1" spc="-7" dirty="0">
                <a:solidFill>
                  <a:srgbClr val="0F2524"/>
                </a:solidFill>
                <a:latin typeface="Arial"/>
                <a:cs typeface="Arial"/>
              </a:rPr>
              <a:t> </a:t>
            </a:r>
            <a:r>
              <a:rPr sz="1733" b="1" spc="-3" dirty="0">
                <a:solidFill>
                  <a:srgbClr val="0F2524"/>
                </a:solidFill>
                <a:latin typeface="Arial"/>
                <a:cs typeface="Arial"/>
              </a:rPr>
              <a:t>paper</a:t>
            </a:r>
            <a:r>
              <a:rPr sz="1733" b="1" spc="-10" dirty="0">
                <a:solidFill>
                  <a:srgbClr val="0F2524"/>
                </a:solidFill>
                <a:latin typeface="Arial"/>
                <a:cs typeface="Arial"/>
              </a:rPr>
              <a:t> </a:t>
            </a:r>
            <a:r>
              <a:rPr sz="1733" b="1" spc="-3" dirty="0">
                <a:solidFill>
                  <a:srgbClr val="0F2524"/>
                </a:solidFill>
                <a:latin typeface="Arial"/>
                <a:cs typeface="Arial"/>
              </a:rPr>
              <a:t>&gt;&gt; </a:t>
            </a:r>
            <a:r>
              <a:rPr sz="1733" b="1" u="heavy" spc="-3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ADI</a:t>
            </a:r>
            <a:r>
              <a:rPr sz="1733" b="1" u="heavy" spc="-7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 </a:t>
            </a:r>
            <a:r>
              <a:rPr sz="1733" b="1" u="heavy" spc="-3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Pa</a:t>
            </a:r>
            <a:r>
              <a:rPr sz="1733" b="1" spc="-3" dirty="0">
                <a:solidFill>
                  <a:srgbClr val="234AFF"/>
                </a:solidFill>
                <a:latin typeface="Arial"/>
                <a:cs typeface="Arial"/>
              </a:rPr>
              <a:t>per</a:t>
            </a:r>
            <a:endParaRPr sz="1733" dirty="0">
              <a:latin typeface="Arial"/>
              <a:cs typeface="Arial"/>
            </a:endParaRPr>
          </a:p>
          <a:p>
            <a:pPr marL="8467" marR="2950358">
              <a:lnSpc>
                <a:spcPct val="108200"/>
              </a:lnSpc>
            </a:pPr>
            <a:r>
              <a:rPr sz="1733" b="1" u="heavy" spc="-3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Intel®</a:t>
            </a:r>
            <a:r>
              <a:rPr sz="1733" b="1" spc="-3" dirty="0">
                <a:solidFill>
                  <a:srgbClr val="234AFF"/>
                </a:solidFill>
                <a:latin typeface="Arial"/>
                <a:cs typeface="Arial"/>
              </a:rPr>
              <a:t> </a:t>
            </a:r>
            <a:r>
              <a:rPr sz="1733" b="1" u="heavy" spc="-3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Quartus® Prime Pro Edition User Guide: Platform Designer </a:t>
            </a:r>
            <a:r>
              <a:rPr sz="1733" b="1" spc="-473" dirty="0">
                <a:solidFill>
                  <a:srgbClr val="234AFF"/>
                </a:solidFill>
                <a:latin typeface="Arial"/>
                <a:cs typeface="Arial"/>
              </a:rPr>
              <a:t> </a:t>
            </a:r>
            <a:r>
              <a:rPr sz="1733" b="1" u="heavy" spc="-3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Nios</a:t>
            </a:r>
            <a:r>
              <a:rPr sz="1733" b="1" u="heavy" spc="-7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 </a:t>
            </a:r>
            <a:r>
              <a:rPr sz="1733" b="1" u="heavy" spc="-3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II Classic</a:t>
            </a:r>
            <a:r>
              <a:rPr sz="1733" b="1" u="heavy" spc="-7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 </a:t>
            </a:r>
            <a:r>
              <a:rPr sz="1733" b="1" u="heavy" spc="-3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Software Develo</a:t>
            </a:r>
            <a:r>
              <a:rPr sz="1733" b="1" spc="-3" dirty="0">
                <a:solidFill>
                  <a:srgbClr val="234AFF"/>
                </a:solidFill>
                <a:latin typeface="Arial"/>
                <a:cs typeface="Arial"/>
              </a:rPr>
              <a:t>per’s Handbook</a:t>
            </a:r>
            <a:endParaRPr sz="1733" dirty="0">
              <a:latin typeface="Arial"/>
              <a:cs typeface="Arial"/>
            </a:endParaRPr>
          </a:p>
          <a:p>
            <a:pPr marL="8467">
              <a:spcBef>
                <a:spcPts val="169"/>
              </a:spcBef>
            </a:pPr>
            <a:r>
              <a:rPr sz="1733" b="1" u="heavy" spc="-3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Avalon®</a:t>
            </a:r>
            <a:r>
              <a:rPr sz="1733" b="1" u="heavy" spc="-20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 </a:t>
            </a:r>
            <a:r>
              <a:rPr sz="1733" b="1" u="heavy" spc="-3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Interface</a:t>
            </a:r>
            <a:r>
              <a:rPr sz="1733" b="1" u="heavy" spc="-20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 </a:t>
            </a:r>
            <a:r>
              <a:rPr sz="1733" b="1" u="heavy" spc="-3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S</a:t>
            </a:r>
            <a:r>
              <a:rPr sz="1733" b="1" spc="-3" dirty="0">
                <a:solidFill>
                  <a:srgbClr val="234AFF"/>
                </a:solidFill>
                <a:latin typeface="Arial"/>
                <a:cs typeface="Arial"/>
              </a:rPr>
              <a:t>pecifications</a:t>
            </a:r>
            <a:endParaRPr sz="1733" dirty="0">
              <a:latin typeface="Arial"/>
              <a:cs typeface="Arial"/>
            </a:endParaRPr>
          </a:p>
          <a:p>
            <a:pPr marL="8467" marR="4388492">
              <a:lnSpc>
                <a:spcPct val="108200"/>
              </a:lnSpc>
            </a:pPr>
            <a:r>
              <a:rPr sz="1733" b="1" u="heavy" spc="-37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Introduction </a:t>
            </a:r>
            <a:r>
              <a:rPr sz="1733" b="1" u="heavy" spc="-20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to </a:t>
            </a:r>
            <a:r>
              <a:rPr sz="1733" b="1" u="heavy" spc="-33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Platform Desi</a:t>
            </a:r>
            <a:r>
              <a:rPr sz="1733" b="1" spc="-33" dirty="0">
                <a:solidFill>
                  <a:srgbClr val="234AFF"/>
                </a:solidFill>
                <a:latin typeface="Arial"/>
                <a:cs typeface="Arial"/>
              </a:rPr>
              <a:t>g</a:t>
            </a:r>
            <a:r>
              <a:rPr sz="1733" b="1" u="heavy" spc="-33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ner </a:t>
            </a:r>
            <a:r>
              <a:rPr sz="1733" b="1" u="heavy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- </a:t>
            </a:r>
            <a:r>
              <a:rPr sz="1733" b="1" u="heavy" spc="-30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Intel </a:t>
            </a:r>
            <a:r>
              <a:rPr sz="1733" b="1" u="heavy" spc="-33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Learning </a:t>
            </a:r>
            <a:r>
              <a:rPr sz="1733" b="1" spc="-30" dirty="0">
                <a:solidFill>
                  <a:srgbClr val="234AFF"/>
                </a:solidFill>
                <a:latin typeface="Arial"/>
                <a:cs typeface="Arial"/>
              </a:rPr>
              <a:t> </a:t>
            </a:r>
            <a:r>
              <a:rPr sz="1733" b="1" u="heavy" spc="-33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Platform</a:t>
            </a:r>
            <a:r>
              <a:rPr sz="1733" b="1" u="heavy" spc="-73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 </a:t>
            </a:r>
            <a:r>
              <a:rPr sz="1733" b="1" u="heavy" spc="-33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Desi</a:t>
            </a:r>
            <a:r>
              <a:rPr sz="1733" b="1" spc="-33" dirty="0">
                <a:solidFill>
                  <a:srgbClr val="234AFF"/>
                </a:solidFill>
                <a:latin typeface="Arial"/>
                <a:cs typeface="Arial"/>
              </a:rPr>
              <a:t>g</a:t>
            </a:r>
            <a:r>
              <a:rPr sz="1733" b="1" u="heavy" spc="-33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ner</a:t>
            </a:r>
            <a:r>
              <a:rPr sz="1733" b="1" u="heavy" spc="-73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 </a:t>
            </a:r>
            <a:r>
              <a:rPr sz="1733" b="1" u="heavy" spc="-33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Standard</a:t>
            </a:r>
            <a:r>
              <a:rPr sz="1733" b="1" u="heavy" spc="-73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 </a:t>
            </a:r>
            <a:r>
              <a:rPr sz="1733" b="1" u="heavy" spc="-33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Interfaces</a:t>
            </a:r>
            <a:r>
              <a:rPr sz="1733" b="1" u="heavy" spc="-73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 </a:t>
            </a:r>
            <a:r>
              <a:rPr sz="1733" b="1" u="heavy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-</a:t>
            </a:r>
            <a:r>
              <a:rPr sz="1733" b="1" u="heavy" spc="-73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 </a:t>
            </a:r>
            <a:r>
              <a:rPr sz="1733" b="1" u="heavy" spc="-30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Intel</a:t>
            </a:r>
            <a:r>
              <a:rPr sz="1733" b="1" u="heavy" spc="-73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 </a:t>
            </a:r>
            <a:r>
              <a:rPr sz="1733" b="1" u="heavy" spc="-33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Learning</a:t>
            </a:r>
            <a:endParaRPr sz="1733" dirty="0">
              <a:latin typeface="Arial"/>
              <a:cs typeface="Arial"/>
            </a:endParaRPr>
          </a:p>
          <a:p>
            <a:pPr marL="8467">
              <a:spcBef>
                <a:spcPts val="169"/>
              </a:spcBef>
            </a:pPr>
            <a:r>
              <a:rPr sz="1733" b="1" u="heavy" spc="-27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The</a:t>
            </a:r>
            <a:r>
              <a:rPr sz="1733" b="1" u="heavy" spc="-70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 </a:t>
            </a:r>
            <a:r>
              <a:rPr sz="1733" b="1" u="heavy" spc="-30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Nios®</a:t>
            </a:r>
            <a:r>
              <a:rPr sz="1733" b="1" u="heavy" spc="-70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 </a:t>
            </a:r>
            <a:r>
              <a:rPr sz="1733" b="1" u="heavy" spc="-20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II</a:t>
            </a:r>
            <a:r>
              <a:rPr sz="1733" b="1" u="heavy" spc="-67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 </a:t>
            </a:r>
            <a:r>
              <a:rPr sz="1733" b="1" u="heavy" spc="-33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Processor:</a:t>
            </a:r>
            <a:r>
              <a:rPr sz="1733" b="1" u="heavy" spc="-70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 </a:t>
            </a:r>
            <a:r>
              <a:rPr sz="1733" b="1" u="heavy" spc="-37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Introduction</a:t>
            </a:r>
            <a:r>
              <a:rPr sz="1733" b="1" u="heavy" spc="-67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 </a:t>
            </a:r>
            <a:r>
              <a:rPr sz="1733" b="1" u="heavy" spc="-20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to</a:t>
            </a:r>
            <a:r>
              <a:rPr sz="1733" b="1" u="heavy" spc="-70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 </a:t>
            </a:r>
            <a:r>
              <a:rPr sz="1733" b="1" u="heavy" spc="-33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Develo</a:t>
            </a:r>
            <a:r>
              <a:rPr sz="1733" b="1" spc="-33" dirty="0">
                <a:solidFill>
                  <a:srgbClr val="234AFF"/>
                </a:solidFill>
                <a:latin typeface="Arial"/>
                <a:cs typeface="Arial"/>
              </a:rPr>
              <a:t>p</a:t>
            </a:r>
            <a:r>
              <a:rPr sz="1733" b="1" u="heavy" spc="-33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ing</a:t>
            </a:r>
            <a:r>
              <a:rPr sz="1733" b="1" u="heavy" spc="-67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 </a:t>
            </a:r>
            <a:r>
              <a:rPr sz="1733" b="1" u="heavy" spc="-33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Software</a:t>
            </a:r>
            <a:r>
              <a:rPr sz="1733" b="1" u="heavy" spc="-70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 </a:t>
            </a:r>
            <a:r>
              <a:rPr sz="1733" b="1" u="heavy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-</a:t>
            </a:r>
            <a:r>
              <a:rPr sz="1733" b="1" u="heavy" spc="-70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 </a:t>
            </a:r>
            <a:r>
              <a:rPr sz="1733" b="1" u="heavy" spc="-30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Intel</a:t>
            </a:r>
            <a:r>
              <a:rPr sz="1733" b="1" u="heavy" spc="-67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 </a:t>
            </a:r>
            <a:r>
              <a:rPr sz="1733" b="1" u="heavy" spc="-33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Learning</a:t>
            </a:r>
            <a:endParaRPr sz="1733" dirty="0">
              <a:latin typeface="Arial"/>
              <a:cs typeface="Arial"/>
            </a:endParaRPr>
          </a:p>
          <a:p>
            <a:pPr marL="8467" marR="3387">
              <a:lnSpc>
                <a:spcPct val="108200"/>
              </a:lnSpc>
            </a:pPr>
            <a:r>
              <a:rPr sz="1733" b="1" u="heavy" spc="-33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Custom</a:t>
            </a:r>
            <a:r>
              <a:rPr sz="1733" b="1" u="heavy" spc="-70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 </a:t>
            </a:r>
            <a:r>
              <a:rPr sz="1733" b="1" u="heavy" spc="-33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Com</a:t>
            </a:r>
            <a:r>
              <a:rPr sz="1733" b="1" spc="-33" dirty="0">
                <a:solidFill>
                  <a:srgbClr val="234AFF"/>
                </a:solidFill>
                <a:latin typeface="Arial"/>
                <a:cs typeface="Arial"/>
              </a:rPr>
              <a:t>p</a:t>
            </a:r>
            <a:r>
              <a:rPr sz="1733" b="1" u="heavy" spc="-33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onent</a:t>
            </a:r>
            <a:r>
              <a:rPr sz="1733" b="1" u="heavy" spc="-70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 </a:t>
            </a:r>
            <a:r>
              <a:rPr sz="1733" b="1" u="heavy" spc="-33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Development</a:t>
            </a:r>
            <a:r>
              <a:rPr sz="1733" b="1" u="heavy" spc="-67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 </a:t>
            </a:r>
            <a:r>
              <a:rPr sz="1733" b="1" u="heavy" spc="-30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Using</a:t>
            </a:r>
            <a:r>
              <a:rPr sz="1733" b="1" u="heavy" spc="-70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 </a:t>
            </a:r>
            <a:r>
              <a:rPr sz="1733" b="1" u="heavy" spc="-33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Avalon®</a:t>
            </a:r>
            <a:r>
              <a:rPr sz="1733" b="1" u="heavy" spc="-67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 </a:t>
            </a:r>
            <a:r>
              <a:rPr sz="1733" b="1" u="heavy" spc="-27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and</a:t>
            </a:r>
            <a:r>
              <a:rPr sz="1733" b="1" u="heavy" spc="-70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 </a:t>
            </a:r>
            <a:r>
              <a:rPr sz="1733" b="1" u="heavy" spc="-30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Arm*</a:t>
            </a:r>
            <a:r>
              <a:rPr sz="1733" b="1" u="heavy" spc="-70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 </a:t>
            </a:r>
            <a:r>
              <a:rPr sz="1733" b="1" u="heavy" spc="-30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AMBA*</a:t>
            </a:r>
            <a:r>
              <a:rPr sz="1733" b="1" u="heavy" spc="-67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 </a:t>
            </a:r>
            <a:r>
              <a:rPr sz="1733" b="1" u="heavy" spc="-27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AXI</a:t>
            </a:r>
            <a:r>
              <a:rPr sz="1733" b="1" u="heavy" spc="-70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 </a:t>
            </a:r>
            <a:r>
              <a:rPr sz="1733" b="1" u="heavy" spc="-33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Interfaces</a:t>
            </a:r>
            <a:r>
              <a:rPr sz="1733" b="1" u="heavy" spc="-67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 </a:t>
            </a:r>
            <a:r>
              <a:rPr sz="1733" b="1" u="heavy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-</a:t>
            </a:r>
            <a:r>
              <a:rPr sz="1733" b="1" u="heavy" spc="-70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 </a:t>
            </a:r>
            <a:r>
              <a:rPr sz="1733" b="1" u="heavy" spc="-30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Intel</a:t>
            </a:r>
            <a:r>
              <a:rPr sz="1733" b="1" u="heavy" spc="-70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 </a:t>
            </a:r>
            <a:r>
              <a:rPr sz="1733" b="1" u="heavy" spc="-33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Learning </a:t>
            </a:r>
            <a:r>
              <a:rPr sz="1733" b="1" spc="-470" dirty="0">
                <a:solidFill>
                  <a:srgbClr val="234AFF"/>
                </a:solidFill>
                <a:latin typeface="Arial"/>
                <a:cs typeface="Arial"/>
              </a:rPr>
              <a:t> </a:t>
            </a:r>
            <a:r>
              <a:rPr sz="1733" b="1" u="heavy" spc="-33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Forcin</a:t>
            </a:r>
            <a:r>
              <a:rPr sz="1733" b="1" spc="-33" dirty="0">
                <a:solidFill>
                  <a:srgbClr val="234AFF"/>
                </a:solidFill>
                <a:latin typeface="Arial"/>
                <a:cs typeface="Arial"/>
              </a:rPr>
              <a:t>g</a:t>
            </a:r>
            <a:r>
              <a:rPr sz="1733" b="1" spc="-73" dirty="0">
                <a:solidFill>
                  <a:srgbClr val="234AFF"/>
                </a:solidFill>
                <a:latin typeface="Arial"/>
                <a:cs typeface="Arial"/>
              </a:rPr>
              <a:t> </a:t>
            </a:r>
            <a:r>
              <a:rPr sz="1733" b="1" u="heavy" spc="-33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Synthesis</a:t>
            </a:r>
            <a:r>
              <a:rPr sz="1733" b="1" u="heavy" spc="-70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 </a:t>
            </a:r>
            <a:r>
              <a:rPr sz="1733" b="1" u="heavy" spc="-30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tool</a:t>
            </a:r>
            <a:r>
              <a:rPr sz="1733" b="1" u="heavy" spc="-70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 </a:t>
            </a:r>
            <a:r>
              <a:rPr sz="1733" b="1" u="heavy" spc="-33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(Preserve</a:t>
            </a:r>
            <a:r>
              <a:rPr sz="1733" b="1" u="heavy" spc="-70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 </a:t>
            </a:r>
            <a:r>
              <a:rPr sz="1733" b="1" u="heavy" spc="-27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for</a:t>
            </a:r>
            <a:r>
              <a:rPr sz="1733" b="1" u="heavy" spc="-70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 </a:t>
            </a:r>
            <a:r>
              <a:rPr sz="1733" b="1" u="heavy" spc="-33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Debug)</a:t>
            </a:r>
            <a:endParaRPr sz="1733" dirty="0">
              <a:latin typeface="Arial"/>
              <a:cs typeface="Arial"/>
            </a:endParaRPr>
          </a:p>
          <a:p>
            <a:pPr marL="8467">
              <a:spcBef>
                <a:spcPts val="169"/>
              </a:spcBef>
            </a:pPr>
            <a:r>
              <a:rPr sz="1733" b="1" u="heavy" spc="-33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Preserve</a:t>
            </a:r>
            <a:r>
              <a:rPr sz="1733" b="1" u="heavy" spc="-83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 </a:t>
            </a:r>
            <a:r>
              <a:rPr sz="1733" b="1" u="heavy" spc="-27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for</a:t>
            </a:r>
            <a:r>
              <a:rPr sz="1733" b="1" u="heavy" spc="-80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 </a:t>
            </a:r>
            <a:r>
              <a:rPr sz="1733" b="1" u="heavy" spc="-30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Debu</a:t>
            </a:r>
            <a:r>
              <a:rPr sz="1733" b="1" spc="-30" dirty="0">
                <a:solidFill>
                  <a:srgbClr val="234AFF"/>
                </a:solidFill>
                <a:latin typeface="Arial"/>
                <a:cs typeface="Arial"/>
              </a:rPr>
              <a:t>g</a:t>
            </a:r>
            <a:r>
              <a:rPr sz="1733" b="1" spc="-80" dirty="0">
                <a:solidFill>
                  <a:srgbClr val="234AFF"/>
                </a:solidFill>
                <a:latin typeface="Arial"/>
                <a:cs typeface="Arial"/>
              </a:rPr>
              <a:t> </a:t>
            </a:r>
            <a:r>
              <a:rPr sz="1733" b="1" u="heavy" dirty="0">
                <a:solidFill>
                  <a:srgbClr val="234AFF"/>
                </a:solidFill>
                <a:uFill>
                  <a:solidFill>
                    <a:srgbClr val="234AFF"/>
                  </a:solidFill>
                </a:uFill>
                <a:latin typeface="Arial"/>
                <a:cs typeface="Arial"/>
              </a:rPr>
              <a:t>2</a:t>
            </a:r>
            <a:endParaRPr sz="1733" dirty="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929284" y="1137920"/>
            <a:ext cx="2333836" cy="44450"/>
          </a:xfrm>
          <a:custGeom>
            <a:avLst/>
            <a:gdLst/>
            <a:ahLst/>
            <a:cxnLst/>
            <a:rect l="l" t="t" r="r" b="b"/>
            <a:pathLst>
              <a:path w="3500754" h="66675">
                <a:moveTo>
                  <a:pt x="3500142" y="66675"/>
                </a:moveTo>
                <a:lnTo>
                  <a:pt x="0" y="66675"/>
                </a:lnTo>
                <a:lnTo>
                  <a:pt x="0" y="0"/>
                </a:lnTo>
                <a:lnTo>
                  <a:pt x="3500142" y="0"/>
                </a:lnTo>
                <a:lnTo>
                  <a:pt x="3500142" y="66675"/>
                </a:lnTo>
                <a:close/>
              </a:path>
            </a:pathLst>
          </a:custGeom>
          <a:solidFill>
            <a:srgbClr val="0F2524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4920817" y="576714"/>
            <a:ext cx="2350347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pc="-3" dirty="0"/>
              <a:t>Refrence</a:t>
            </a:r>
            <a:r>
              <a:rPr dirty="0"/>
              <a:t>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6922" y="216921"/>
            <a:ext cx="11760200" cy="6426200"/>
            <a:chOff x="325383" y="325382"/>
            <a:chExt cx="17640300" cy="9639300"/>
          </a:xfrm>
        </p:grpSpPr>
        <p:sp>
          <p:nvSpPr>
            <p:cNvPr id="3" name="object 3"/>
            <p:cNvSpPr/>
            <p:nvPr/>
          </p:nvSpPr>
          <p:spPr>
            <a:xfrm>
              <a:off x="325383" y="325382"/>
              <a:ext cx="17640300" cy="9639300"/>
            </a:xfrm>
            <a:custGeom>
              <a:avLst/>
              <a:gdLst/>
              <a:ahLst/>
              <a:cxnLst/>
              <a:rect l="l" t="t" r="r" b="b"/>
              <a:pathLst>
                <a:path w="17640300" h="9639300">
                  <a:moveTo>
                    <a:pt x="17640300" y="9639300"/>
                  </a:moveTo>
                  <a:lnTo>
                    <a:pt x="0" y="9639300"/>
                  </a:lnTo>
                  <a:lnTo>
                    <a:pt x="0" y="0"/>
                  </a:lnTo>
                  <a:lnTo>
                    <a:pt x="17640300" y="0"/>
                  </a:lnTo>
                  <a:lnTo>
                    <a:pt x="17640300" y="96393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3455" y="5812322"/>
              <a:ext cx="14058899" cy="29146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08144" y="3270473"/>
              <a:ext cx="12268199" cy="165734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210289" y="944421"/>
            <a:ext cx="3771477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  <a:tabLst>
                <a:tab pos="1617638" algn="l"/>
                <a:tab pos="2238275" algn="l"/>
              </a:tabLst>
            </a:pPr>
            <a:r>
              <a:rPr sz="4000" dirty="0">
                <a:solidFill>
                  <a:srgbClr val="000000"/>
                </a:solidFill>
              </a:rPr>
              <a:t>Types	of	Filters</a:t>
            </a:r>
            <a:endParaRPr sz="40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19B825-85E4-9BEC-B344-94BD745CE541}"/>
              </a:ext>
            </a:extLst>
          </p:cNvPr>
          <p:cNvSpPr txBox="1"/>
          <p:nvPr/>
        </p:nvSpPr>
        <p:spPr>
          <a:xfrm>
            <a:off x="4590984" y="1544840"/>
            <a:ext cx="2521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77824"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THANKS</a:t>
            </a:r>
            <a:endParaRPr lang="en-US" sz="4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67B25B-733E-0942-CA01-8CAECA9DB285}"/>
              </a:ext>
            </a:extLst>
          </p:cNvPr>
          <p:cNvGrpSpPr/>
          <p:nvPr/>
        </p:nvGrpSpPr>
        <p:grpSpPr>
          <a:xfrm>
            <a:off x="4423501" y="3920676"/>
            <a:ext cx="3000525" cy="1167900"/>
            <a:chOff x="4423501" y="3920676"/>
            <a:chExt cx="3000525" cy="1167900"/>
          </a:xfrm>
        </p:grpSpPr>
        <p:sp>
          <p:nvSpPr>
            <p:cNvPr id="5" name="object 9">
              <a:extLst>
                <a:ext uri="{FF2B5EF4-FFF2-40B4-BE49-F238E27FC236}">
                  <a16:creationId xmlns:a16="http://schemas.microsoft.com/office/drawing/2014/main" id="{D7EEB3AB-371E-9769-AA47-0CCD94D8A494}"/>
                </a:ext>
              </a:extLst>
            </p:cNvPr>
            <p:cNvSpPr txBox="1"/>
            <p:nvPr/>
          </p:nvSpPr>
          <p:spPr>
            <a:xfrm>
              <a:off x="4423501" y="3920676"/>
              <a:ext cx="2856879" cy="53426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algn="ctr" defTabSz="877824">
                <a:spcBef>
                  <a:spcPts val="96"/>
                </a:spcBef>
              </a:pPr>
              <a:r>
                <a:rPr lang="en-US" sz="3360" b="1" kern="1200" spc="-5" dirty="0">
                  <a:solidFill>
                    <a:schemeClr val="tx1"/>
                  </a:solidFill>
                  <a:latin typeface="Arial"/>
                  <a:ea typeface="+mn-ea"/>
                  <a:cs typeface="Arial"/>
                </a:rPr>
                <a:t>Email</a:t>
              </a:r>
              <a:endParaRPr lang="en-US" sz="3500" dirty="0">
                <a:latin typeface="Arial"/>
                <a:cs typeface="Arial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F45A79-448C-7851-A676-CCDD5E9BC59F}"/>
                </a:ext>
              </a:extLst>
            </p:cNvPr>
            <p:cNvSpPr txBox="1"/>
            <p:nvPr/>
          </p:nvSpPr>
          <p:spPr>
            <a:xfrm>
              <a:off x="4567147" y="4730745"/>
              <a:ext cx="2856879" cy="35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77824">
                <a:spcAft>
                  <a:spcPts val="600"/>
                </a:spcAft>
              </a:pPr>
              <a:r>
                <a:rPr lang="en-US" sz="1728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hamzaalimorsi@gmail.com</a:t>
              </a:r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0631B4-1E49-8178-7967-B3250CC5723E}"/>
              </a:ext>
            </a:extLst>
          </p:cNvPr>
          <p:cNvGrpSpPr/>
          <p:nvPr/>
        </p:nvGrpSpPr>
        <p:grpSpPr>
          <a:xfrm>
            <a:off x="643467" y="3920677"/>
            <a:ext cx="2515945" cy="1192358"/>
            <a:chOff x="643467" y="3920677"/>
            <a:chExt cx="2515945" cy="1192358"/>
          </a:xfrm>
        </p:grpSpPr>
        <p:sp>
          <p:nvSpPr>
            <p:cNvPr id="4" name="object 7">
              <a:extLst>
                <a:ext uri="{FF2B5EF4-FFF2-40B4-BE49-F238E27FC236}">
                  <a16:creationId xmlns:a16="http://schemas.microsoft.com/office/drawing/2014/main" id="{326AA015-A8F2-5AEF-0FFC-3275A58BF470}"/>
                </a:ext>
              </a:extLst>
            </p:cNvPr>
            <p:cNvSpPr txBox="1"/>
            <p:nvPr/>
          </p:nvSpPr>
          <p:spPr>
            <a:xfrm>
              <a:off x="643467" y="3920677"/>
              <a:ext cx="2515945" cy="53426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algn="ctr" defTabSz="877824">
                <a:spcBef>
                  <a:spcPts val="96"/>
                </a:spcBef>
              </a:pPr>
              <a:r>
                <a:rPr lang="en-US" sz="3360" b="1" kern="1200" spc="-5" dirty="0">
                  <a:solidFill>
                    <a:schemeClr val="tx1"/>
                  </a:solidFill>
                  <a:latin typeface="Arial"/>
                  <a:ea typeface="+mn-ea"/>
                  <a:cs typeface="Arial"/>
                </a:rPr>
                <a:t>LinkedIn</a:t>
              </a:r>
              <a:endParaRPr lang="en-US" sz="3500" dirty="0">
                <a:latin typeface="Arial"/>
                <a:cs typeface="Arial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76FB95-A622-7AD9-09F5-D66AAE1C0310}"/>
                </a:ext>
              </a:extLst>
            </p:cNvPr>
            <p:cNvSpPr txBox="1"/>
            <p:nvPr/>
          </p:nvSpPr>
          <p:spPr>
            <a:xfrm>
              <a:off x="822173" y="4755204"/>
              <a:ext cx="2248154" cy="35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77824">
                <a:spcAft>
                  <a:spcPts val="600"/>
                </a:spcAft>
              </a:pPr>
              <a:r>
                <a:rPr lang="en-US" sz="1728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  <a:hlinkClick r:id="rId2"/>
                </a:rPr>
                <a:t>Hamza Ali | LinkedIn</a:t>
              </a:r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6F2C28D-7D31-7618-CCE7-12E7F5A730FB}"/>
              </a:ext>
            </a:extLst>
          </p:cNvPr>
          <p:cNvGrpSpPr/>
          <p:nvPr/>
        </p:nvGrpSpPr>
        <p:grpSpPr>
          <a:xfrm>
            <a:off x="8154019" y="3858757"/>
            <a:ext cx="3394514" cy="1192359"/>
            <a:chOff x="8154019" y="3920676"/>
            <a:chExt cx="3394514" cy="1192359"/>
          </a:xfrm>
        </p:grpSpPr>
        <p:sp>
          <p:nvSpPr>
            <p:cNvPr id="6" name="object 11">
              <a:extLst>
                <a:ext uri="{FF2B5EF4-FFF2-40B4-BE49-F238E27FC236}">
                  <a16:creationId xmlns:a16="http://schemas.microsoft.com/office/drawing/2014/main" id="{99837CD3-AA65-0C2B-FFD5-8BEDEBE4FEB1}"/>
                </a:ext>
              </a:extLst>
            </p:cNvPr>
            <p:cNvSpPr txBox="1"/>
            <p:nvPr/>
          </p:nvSpPr>
          <p:spPr>
            <a:xfrm>
              <a:off x="8154019" y="3920676"/>
              <a:ext cx="2934973" cy="53426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algn="ctr" defTabSz="877824">
                <a:spcBef>
                  <a:spcPts val="96"/>
                </a:spcBef>
              </a:pPr>
              <a:r>
                <a:rPr lang="en-US" sz="3360" b="1" kern="1200" spc="-5" dirty="0">
                  <a:solidFill>
                    <a:schemeClr val="tx1"/>
                  </a:solidFill>
                  <a:latin typeface="Arial"/>
                  <a:ea typeface="+mn-ea"/>
                  <a:cs typeface="Arial"/>
                </a:rPr>
                <a:t>GitHub</a:t>
              </a:r>
              <a:endParaRPr lang="en-US" sz="3500" dirty="0">
                <a:latin typeface="Arial"/>
                <a:cs typeface="Arial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9A4D76-260E-AE5C-46F8-AA24C5D8D01C}"/>
                </a:ext>
              </a:extLst>
            </p:cNvPr>
            <p:cNvSpPr txBox="1"/>
            <p:nvPr/>
          </p:nvSpPr>
          <p:spPr>
            <a:xfrm>
              <a:off x="8691654" y="4755204"/>
              <a:ext cx="2856879" cy="35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77824">
                <a:spcAft>
                  <a:spcPts val="600"/>
                </a:spcAft>
              </a:pPr>
              <a:r>
                <a:rPr lang="pt-BR" sz="1728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hlinkClick r:id="rId3"/>
                </a:rPr>
                <a:t>Hamza-Ali10(github.com)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2936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6922" y="0"/>
            <a:ext cx="6311900" cy="6858000"/>
          </a:xfrm>
          <a:custGeom>
            <a:avLst/>
            <a:gdLst/>
            <a:ahLst/>
            <a:cxnLst/>
            <a:rect l="l" t="t" r="r" b="b"/>
            <a:pathLst>
              <a:path w="9467850" h="10287000">
                <a:moveTo>
                  <a:pt x="946785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9467850" y="0"/>
                </a:lnTo>
                <a:lnTo>
                  <a:pt x="9467850" y="10287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7110196" y="1859653"/>
            <a:ext cx="4771813" cy="0"/>
          </a:xfrm>
          <a:custGeom>
            <a:avLst/>
            <a:gdLst/>
            <a:ahLst/>
            <a:cxnLst/>
            <a:rect l="l" t="t" r="r" b="b"/>
            <a:pathLst>
              <a:path w="7157719">
                <a:moveTo>
                  <a:pt x="0" y="0"/>
                </a:moveTo>
                <a:lnTo>
                  <a:pt x="7157475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4" name="object 4" descr="A diagram of a ripple diagram&#10;&#10;Description automatically generated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1876" y="2376760"/>
            <a:ext cx="6141991" cy="34797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31923" y="545803"/>
            <a:ext cx="6695767" cy="782394"/>
          </a:xfrm>
          <a:prstGeom prst="rect">
            <a:avLst/>
          </a:prstGeom>
        </p:spPr>
        <p:txBody>
          <a:bodyPr vert="horz" wrap="square" lIns="0" tIns="7620" rIns="0" bIns="0" rtlCol="0" anchor="ctr">
            <a:spAutoFit/>
          </a:bodyPr>
          <a:lstStyle/>
          <a:p>
            <a:pPr marL="8467" marR="3387" algn="ctr">
              <a:lnSpc>
                <a:spcPct val="100499"/>
              </a:lnSpc>
              <a:spcBef>
                <a:spcPts val="60"/>
              </a:spcBef>
            </a:pPr>
            <a:r>
              <a:rPr sz="5034" spc="10" dirty="0"/>
              <a:t>Filter </a:t>
            </a:r>
            <a:r>
              <a:rPr sz="5034" spc="13" dirty="0"/>
              <a:t> </a:t>
            </a:r>
            <a:r>
              <a:rPr sz="5034" spc="10" dirty="0"/>
              <a:t>Characteristics</a:t>
            </a:r>
            <a:endParaRPr sz="5034" dirty="0"/>
          </a:p>
        </p:txBody>
      </p:sp>
      <p:graphicFrame>
        <p:nvGraphicFramePr>
          <p:cNvPr id="10" name="object 6">
            <a:extLst>
              <a:ext uri="{FF2B5EF4-FFF2-40B4-BE49-F238E27FC236}">
                <a16:creationId xmlns:a16="http://schemas.microsoft.com/office/drawing/2014/main" id="{8FEDB243-36A5-17C8-F035-9757CBF560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0845365"/>
              </p:ext>
            </p:extLst>
          </p:nvPr>
        </p:nvGraphicFramePr>
        <p:xfrm>
          <a:off x="6728773" y="1715547"/>
          <a:ext cx="5400039" cy="45565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010706"/>
            <a:ext cx="12192000" cy="4845050"/>
            <a:chOff x="0" y="3016059"/>
            <a:chExt cx="18288000" cy="7267575"/>
          </a:xfrm>
        </p:grpSpPr>
        <p:sp>
          <p:nvSpPr>
            <p:cNvPr id="3" name="object 3"/>
            <p:cNvSpPr/>
            <p:nvPr/>
          </p:nvSpPr>
          <p:spPr>
            <a:xfrm>
              <a:off x="0" y="3016059"/>
              <a:ext cx="18288000" cy="7267575"/>
            </a:xfrm>
            <a:custGeom>
              <a:avLst/>
              <a:gdLst/>
              <a:ahLst/>
              <a:cxnLst/>
              <a:rect l="l" t="t" r="r" b="b"/>
              <a:pathLst>
                <a:path w="18288000" h="7267575">
                  <a:moveTo>
                    <a:pt x="18288000" y="7267575"/>
                  </a:moveTo>
                  <a:lnTo>
                    <a:pt x="0" y="7267575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72675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69398" y="7209037"/>
              <a:ext cx="13315949" cy="254315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86698" y="2059050"/>
            <a:ext cx="10402146" cy="222415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781936" marR="840359" algn="ctr">
              <a:lnSpc>
                <a:spcPct val="115700"/>
              </a:lnSpc>
              <a:spcBef>
                <a:spcPts val="67"/>
              </a:spcBef>
            </a:pPr>
            <a:r>
              <a:rPr b="1" spc="-3" dirty="0">
                <a:latin typeface="Arial"/>
                <a:cs typeface="Arial"/>
              </a:rPr>
              <a:t>this is the archeticture of 4th order Direct Form FIR lets break each block quickly </a:t>
            </a:r>
            <a:r>
              <a:rPr b="1" spc="-493" dirty="0">
                <a:latin typeface="Arial"/>
                <a:cs typeface="Arial"/>
              </a:rPr>
              <a:t> </a:t>
            </a:r>
            <a:r>
              <a:rPr b="1" spc="-3" dirty="0">
                <a:latin typeface="Arial"/>
                <a:cs typeface="Arial"/>
              </a:rPr>
              <a:t>x(n):</a:t>
            </a:r>
            <a:r>
              <a:rPr b="1" spc="-7" dirty="0">
                <a:latin typeface="Arial"/>
                <a:cs typeface="Arial"/>
              </a:rPr>
              <a:t> </a:t>
            </a:r>
            <a:r>
              <a:rPr b="1" spc="-3" dirty="0">
                <a:latin typeface="Arial"/>
                <a:cs typeface="Arial"/>
              </a:rPr>
              <a:t>is just your input signal at</a:t>
            </a:r>
            <a:r>
              <a:rPr b="1" spc="-7" dirty="0">
                <a:latin typeface="Arial"/>
                <a:cs typeface="Arial"/>
              </a:rPr>
              <a:t> </a:t>
            </a:r>
            <a:r>
              <a:rPr b="1" spc="-3" dirty="0">
                <a:latin typeface="Arial"/>
                <a:cs typeface="Arial"/>
              </a:rPr>
              <a:t>the present time</a:t>
            </a:r>
            <a:endParaRPr>
              <a:latin typeface="Arial"/>
              <a:cs typeface="Arial"/>
            </a:endParaRPr>
          </a:p>
          <a:p>
            <a:pPr marL="10584" marR="5504" algn="ctr">
              <a:lnSpc>
                <a:spcPct val="115700"/>
              </a:lnSpc>
            </a:pPr>
            <a:r>
              <a:rPr b="1" spc="-3" dirty="0">
                <a:latin typeface="Arial"/>
                <a:cs typeface="Arial"/>
              </a:rPr>
              <a:t>Z^-1: delay block by one cycle you can think of it as </a:t>
            </a:r>
            <a:r>
              <a:rPr b="1" dirty="0">
                <a:latin typeface="Arial"/>
                <a:cs typeface="Arial"/>
              </a:rPr>
              <a:t>a </a:t>
            </a:r>
            <a:r>
              <a:rPr b="1" spc="-3" dirty="0">
                <a:latin typeface="Arial"/>
                <a:cs typeface="Arial"/>
              </a:rPr>
              <a:t>register which delay the input till the next </a:t>
            </a:r>
            <a:r>
              <a:rPr b="1" spc="-493" dirty="0">
                <a:latin typeface="Arial"/>
                <a:cs typeface="Arial"/>
              </a:rPr>
              <a:t> </a:t>
            </a:r>
            <a:r>
              <a:rPr b="1" spc="-3" dirty="0">
                <a:latin typeface="Arial"/>
                <a:cs typeface="Arial"/>
              </a:rPr>
              <a:t>cycle</a:t>
            </a:r>
            <a:endParaRPr>
              <a:latin typeface="Arial"/>
              <a:cs typeface="Arial"/>
            </a:endParaRPr>
          </a:p>
          <a:p>
            <a:pPr marR="58000" algn="ctr">
              <a:spcBef>
                <a:spcPts val="339"/>
              </a:spcBef>
            </a:pPr>
            <a:r>
              <a:rPr b="1" spc="-3" dirty="0">
                <a:latin typeface="Arial"/>
                <a:cs typeface="Arial"/>
              </a:rPr>
              <a:t>x(n-2):</a:t>
            </a:r>
            <a:r>
              <a:rPr b="1" spc="-10" dirty="0">
                <a:latin typeface="Arial"/>
                <a:cs typeface="Arial"/>
              </a:rPr>
              <a:t> </a:t>
            </a:r>
            <a:r>
              <a:rPr b="1" spc="-3" dirty="0">
                <a:latin typeface="Arial"/>
                <a:cs typeface="Arial"/>
              </a:rPr>
              <a:t>the</a:t>
            </a:r>
            <a:r>
              <a:rPr b="1" spc="-10" dirty="0">
                <a:latin typeface="Arial"/>
                <a:cs typeface="Arial"/>
              </a:rPr>
              <a:t> </a:t>
            </a:r>
            <a:r>
              <a:rPr b="1" spc="-3" dirty="0">
                <a:latin typeface="Arial"/>
                <a:cs typeface="Arial"/>
              </a:rPr>
              <a:t>input</a:t>
            </a:r>
            <a:r>
              <a:rPr b="1" spc="-7" dirty="0">
                <a:latin typeface="Arial"/>
                <a:cs typeface="Arial"/>
              </a:rPr>
              <a:t> </a:t>
            </a:r>
            <a:r>
              <a:rPr b="1" spc="-3" dirty="0">
                <a:latin typeface="Arial"/>
                <a:cs typeface="Arial"/>
              </a:rPr>
              <a:t>signal</a:t>
            </a:r>
            <a:r>
              <a:rPr b="1" spc="-10" dirty="0">
                <a:latin typeface="Arial"/>
                <a:cs typeface="Arial"/>
              </a:rPr>
              <a:t> </a:t>
            </a:r>
            <a:r>
              <a:rPr b="1" spc="-3" dirty="0">
                <a:latin typeface="Arial"/>
                <a:cs typeface="Arial"/>
              </a:rPr>
              <a:t>delayed</a:t>
            </a:r>
            <a:r>
              <a:rPr b="1" spc="-7" dirty="0">
                <a:latin typeface="Arial"/>
                <a:cs typeface="Arial"/>
              </a:rPr>
              <a:t> </a:t>
            </a:r>
            <a:r>
              <a:rPr b="1" spc="-3" dirty="0">
                <a:latin typeface="Arial"/>
                <a:cs typeface="Arial"/>
              </a:rPr>
              <a:t>by</a:t>
            </a:r>
            <a:r>
              <a:rPr b="1" spc="-1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2</a:t>
            </a:r>
            <a:r>
              <a:rPr b="1" spc="-10" dirty="0">
                <a:latin typeface="Arial"/>
                <a:cs typeface="Arial"/>
              </a:rPr>
              <a:t> </a:t>
            </a:r>
            <a:r>
              <a:rPr b="1" spc="-3" dirty="0">
                <a:latin typeface="Arial"/>
                <a:cs typeface="Arial"/>
              </a:rPr>
              <a:t>cycles</a:t>
            </a:r>
            <a:endParaRPr>
              <a:latin typeface="Arial"/>
              <a:cs typeface="Arial"/>
            </a:endParaRPr>
          </a:p>
          <a:p>
            <a:pPr marL="8044" marR="3387" algn="ctr">
              <a:lnSpc>
                <a:spcPct val="115700"/>
              </a:lnSpc>
              <a:spcBef>
                <a:spcPts val="3"/>
              </a:spcBef>
            </a:pPr>
            <a:r>
              <a:rPr b="1" spc="-3" dirty="0">
                <a:latin typeface="Arial"/>
                <a:cs typeface="Arial"/>
              </a:rPr>
              <a:t>the green triangle is our TAP or </a:t>
            </a:r>
            <a:r>
              <a:rPr b="1" dirty="0">
                <a:latin typeface="Arial"/>
                <a:cs typeface="Arial"/>
              </a:rPr>
              <a:t>a </a:t>
            </a:r>
            <a:r>
              <a:rPr b="1" spc="-3" dirty="0">
                <a:latin typeface="Arial"/>
                <a:cs typeface="Arial"/>
              </a:rPr>
              <a:t>multiplier which multiply your input signal with the coefficient </a:t>
            </a:r>
            <a:r>
              <a:rPr b="1" spc="-493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and</a:t>
            </a:r>
            <a:r>
              <a:rPr b="1" spc="-3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at the</a:t>
            </a:r>
            <a:r>
              <a:rPr b="1" spc="-3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end you</a:t>
            </a:r>
            <a:r>
              <a:rPr b="1" spc="-3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have an adder</a:t>
            </a:r>
            <a:r>
              <a:rPr b="1" spc="-3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which sums</a:t>
            </a:r>
            <a:r>
              <a:rPr b="1" spc="-3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all the</a:t>
            </a:r>
            <a:r>
              <a:rPr b="1" spc="-3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result of the</a:t>
            </a:r>
            <a:r>
              <a:rPr b="1" spc="-3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multipliers</a:t>
            </a:r>
            <a:endParaRPr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7699" y="4926950"/>
            <a:ext cx="2838460" cy="111759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251189" y="437453"/>
            <a:ext cx="5689600" cy="931879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  <a:tabLst>
                <a:tab pos="1447449" algn="l"/>
                <a:tab pos="3140444" algn="l"/>
              </a:tabLst>
            </a:pPr>
            <a:r>
              <a:rPr sz="6000" dirty="0"/>
              <a:t>FIR	RTL	Design</a:t>
            </a:r>
          </a:p>
        </p:txBody>
      </p:sp>
    </p:spTree>
    <p:extLst>
      <p:ext uri="{BB962C8B-B14F-4D97-AF65-F5344CB8AC3E}">
        <p14:creationId xmlns:p14="http://schemas.microsoft.com/office/powerpoint/2010/main" val="1584773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6922" y="216921"/>
            <a:ext cx="11760200" cy="6426200"/>
            <a:chOff x="325383" y="325382"/>
            <a:chExt cx="17640300" cy="9639300"/>
          </a:xfrm>
        </p:grpSpPr>
        <p:sp>
          <p:nvSpPr>
            <p:cNvPr id="3" name="object 3"/>
            <p:cNvSpPr/>
            <p:nvPr/>
          </p:nvSpPr>
          <p:spPr>
            <a:xfrm>
              <a:off x="325383" y="325382"/>
              <a:ext cx="17640300" cy="9639300"/>
            </a:xfrm>
            <a:custGeom>
              <a:avLst/>
              <a:gdLst/>
              <a:ahLst/>
              <a:cxnLst/>
              <a:rect l="l" t="t" r="r" b="b"/>
              <a:pathLst>
                <a:path w="17640300" h="9639300">
                  <a:moveTo>
                    <a:pt x="17640300" y="9639300"/>
                  </a:moveTo>
                  <a:lnTo>
                    <a:pt x="0" y="9639300"/>
                  </a:lnTo>
                  <a:lnTo>
                    <a:pt x="0" y="0"/>
                  </a:lnTo>
                  <a:lnTo>
                    <a:pt x="17640300" y="0"/>
                  </a:lnTo>
                  <a:lnTo>
                    <a:pt x="17640300" y="96393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0024" y="2842195"/>
              <a:ext cx="13163549" cy="250506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0024" y="6296055"/>
              <a:ext cx="13744589" cy="256220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03235" y="3323754"/>
              <a:ext cx="13079730" cy="5488305"/>
            </a:xfrm>
            <a:custGeom>
              <a:avLst/>
              <a:gdLst/>
              <a:ahLst/>
              <a:cxnLst/>
              <a:rect l="l" t="t" r="r" b="b"/>
              <a:pathLst>
                <a:path w="13079730" h="5488305">
                  <a:moveTo>
                    <a:pt x="12324588" y="1401470"/>
                  </a:moveTo>
                  <a:lnTo>
                    <a:pt x="12322620" y="1397000"/>
                  </a:lnTo>
                  <a:lnTo>
                    <a:pt x="12311456" y="1371600"/>
                  </a:lnTo>
                  <a:lnTo>
                    <a:pt x="12288012" y="1333500"/>
                  </a:lnTo>
                  <a:lnTo>
                    <a:pt x="12266511" y="1320800"/>
                  </a:lnTo>
                  <a:lnTo>
                    <a:pt x="12237949" y="1308100"/>
                  </a:lnTo>
                  <a:lnTo>
                    <a:pt x="12203024" y="1295400"/>
                  </a:lnTo>
                  <a:lnTo>
                    <a:pt x="12162473" y="1295400"/>
                  </a:lnTo>
                  <a:lnTo>
                    <a:pt x="12117019" y="1282700"/>
                  </a:lnTo>
                  <a:lnTo>
                    <a:pt x="11900713" y="1282700"/>
                  </a:lnTo>
                  <a:lnTo>
                    <a:pt x="11841645" y="1295400"/>
                  </a:lnTo>
                  <a:lnTo>
                    <a:pt x="11722557" y="1295400"/>
                  </a:lnTo>
                  <a:lnTo>
                    <a:pt x="11664010" y="1308100"/>
                  </a:lnTo>
                  <a:lnTo>
                    <a:pt x="11607089" y="1308100"/>
                  </a:lnTo>
                  <a:lnTo>
                    <a:pt x="11552504" y="1320800"/>
                  </a:lnTo>
                  <a:lnTo>
                    <a:pt x="11501006" y="1320800"/>
                  </a:lnTo>
                  <a:lnTo>
                    <a:pt x="11453305" y="1333500"/>
                  </a:lnTo>
                  <a:lnTo>
                    <a:pt x="11372215" y="1333500"/>
                  </a:lnTo>
                  <a:lnTo>
                    <a:pt x="11340275" y="1346200"/>
                  </a:lnTo>
                  <a:lnTo>
                    <a:pt x="11241811" y="1346200"/>
                  </a:lnTo>
                  <a:lnTo>
                    <a:pt x="11202708" y="1358900"/>
                  </a:lnTo>
                  <a:lnTo>
                    <a:pt x="10936148" y="1358900"/>
                  </a:lnTo>
                  <a:lnTo>
                    <a:pt x="10896206" y="1371600"/>
                  </a:lnTo>
                  <a:lnTo>
                    <a:pt x="10763529" y="1371600"/>
                  </a:lnTo>
                  <a:lnTo>
                    <a:pt x="10711993" y="1384300"/>
                  </a:lnTo>
                  <a:lnTo>
                    <a:pt x="10163721" y="1384300"/>
                  </a:lnTo>
                  <a:lnTo>
                    <a:pt x="10111181" y="1397000"/>
                  </a:lnTo>
                  <a:lnTo>
                    <a:pt x="9716706" y="1397000"/>
                  </a:lnTo>
                  <a:lnTo>
                    <a:pt x="9658134" y="1384300"/>
                  </a:lnTo>
                  <a:lnTo>
                    <a:pt x="8117611" y="1384300"/>
                  </a:lnTo>
                  <a:lnTo>
                    <a:pt x="8070863" y="1371600"/>
                  </a:lnTo>
                  <a:lnTo>
                    <a:pt x="7836954" y="1371600"/>
                  </a:lnTo>
                  <a:lnTo>
                    <a:pt x="7794980" y="1358900"/>
                  </a:lnTo>
                  <a:lnTo>
                    <a:pt x="7714348" y="1358900"/>
                  </a:lnTo>
                  <a:lnTo>
                    <a:pt x="7672095" y="1346200"/>
                  </a:lnTo>
                  <a:lnTo>
                    <a:pt x="7516101" y="1346200"/>
                  </a:lnTo>
                  <a:lnTo>
                    <a:pt x="7448372" y="1333500"/>
                  </a:lnTo>
                  <a:lnTo>
                    <a:pt x="5101577" y="1333500"/>
                  </a:lnTo>
                  <a:lnTo>
                    <a:pt x="4782718" y="1346200"/>
                  </a:lnTo>
                  <a:lnTo>
                    <a:pt x="3200311" y="1346200"/>
                  </a:lnTo>
                  <a:lnTo>
                    <a:pt x="3169132" y="1333500"/>
                  </a:lnTo>
                  <a:lnTo>
                    <a:pt x="2944215" y="1333500"/>
                  </a:lnTo>
                  <a:lnTo>
                    <a:pt x="2900540" y="1320800"/>
                  </a:lnTo>
                  <a:lnTo>
                    <a:pt x="2862059" y="1320800"/>
                  </a:lnTo>
                  <a:lnTo>
                    <a:pt x="2825000" y="1308100"/>
                  </a:lnTo>
                  <a:lnTo>
                    <a:pt x="2684894" y="1308100"/>
                  </a:lnTo>
                  <a:lnTo>
                    <a:pt x="2647645" y="1295400"/>
                  </a:lnTo>
                  <a:lnTo>
                    <a:pt x="1363789" y="1295400"/>
                  </a:lnTo>
                  <a:lnTo>
                    <a:pt x="1297355" y="1282700"/>
                  </a:lnTo>
                  <a:lnTo>
                    <a:pt x="1108036" y="1282700"/>
                  </a:lnTo>
                  <a:lnTo>
                    <a:pt x="1068514" y="1270000"/>
                  </a:lnTo>
                  <a:lnTo>
                    <a:pt x="1026121" y="1257300"/>
                  </a:lnTo>
                  <a:lnTo>
                    <a:pt x="841883" y="1257300"/>
                  </a:lnTo>
                  <a:lnTo>
                    <a:pt x="731278" y="1282700"/>
                  </a:lnTo>
                  <a:lnTo>
                    <a:pt x="674052" y="1282700"/>
                  </a:lnTo>
                  <a:lnTo>
                    <a:pt x="617613" y="1295400"/>
                  </a:lnTo>
                  <a:lnTo>
                    <a:pt x="513181" y="1295400"/>
                  </a:lnTo>
                  <a:lnTo>
                    <a:pt x="468287" y="1282700"/>
                  </a:lnTo>
                  <a:lnTo>
                    <a:pt x="430314" y="1270000"/>
                  </a:lnTo>
                  <a:lnTo>
                    <a:pt x="400812" y="1244600"/>
                  </a:lnTo>
                  <a:lnTo>
                    <a:pt x="371690" y="1206500"/>
                  </a:lnTo>
                  <a:lnTo>
                    <a:pt x="360857" y="1155700"/>
                  </a:lnTo>
                  <a:lnTo>
                    <a:pt x="355574" y="1104900"/>
                  </a:lnTo>
                  <a:lnTo>
                    <a:pt x="354660" y="1066800"/>
                  </a:lnTo>
                  <a:lnTo>
                    <a:pt x="354711" y="1041400"/>
                  </a:lnTo>
                  <a:lnTo>
                    <a:pt x="355561" y="1003300"/>
                  </a:lnTo>
                  <a:lnTo>
                    <a:pt x="359168" y="914400"/>
                  </a:lnTo>
                  <a:lnTo>
                    <a:pt x="361632" y="876300"/>
                  </a:lnTo>
                  <a:lnTo>
                    <a:pt x="364350" y="825500"/>
                  </a:lnTo>
                  <a:lnTo>
                    <a:pt x="367169" y="774700"/>
                  </a:lnTo>
                  <a:lnTo>
                    <a:pt x="369951" y="723900"/>
                  </a:lnTo>
                  <a:lnTo>
                    <a:pt x="372554" y="660400"/>
                  </a:lnTo>
                  <a:lnTo>
                    <a:pt x="376669" y="546100"/>
                  </a:lnTo>
                  <a:lnTo>
                    <a:pt x="377888" y="469900"/>
                  </a:lnTo>
                  <a:lnTo>
                    <a:pt x="378371" y="406400"/>
                  </a:lnTo>
                  <a:lnTo>
                    <a:pt x="377964" y="330200"/>
                  </a:lnTo>
                  <a:lnTo>
                    <a:pt x="376529" y="254000"/>
                  </a:lnTo>
                  <a:lnTo>
                    <a:pt x="373913" y="177800"/>
                  </a:lnTo>
                  <a:lnTo>
                    <a:pt x="369989" y="88900"/>
                  </a:lnTo>
                  <a:lnTo>
                    <a:pt x="364617" y="12700"/>
                  </a:lnTo>
                  <a:lnTo>
                    <a:pt x="318096" y="0"/>
                  </a:lnTo>
                  <a:lnTo>
                    <a:pt x="95783" y="0"/>
                  </a:lnTo>
                  <a:lnTo>
                    <a:pt x="19799" y="38100"/>
                  </a:lnTo>
                  <a:lnTo>
                    <a:pt x="4140" y="63500"/>
                  </a:lnTo>
                  <a:lnTo>
                    <a:pt x="0" y="114300"/>
                  </a:lnTo>
                  <a:lnTo>
                    <a:pt x="4330" y="165100"/>
                  </a:lnTo>
                  <a:lnTo>
                    <a:pt x="14109" y="215900"/>
                  </a:lnTo>
                  <a:lnTo>
                    <a:pt x="26263" y="279400"/>
                  </a:lnTo>
                  <a:lnTo>
                    <a:pt x="37744" y="330200"/>
                  </a:lnTo>
                  <a:lnTo>
                    <a:pt x="45516" y="368300"/>
                  </a:lnTo>
                  <a:lnTo>
                    <a:pt x="53251" y="419100"/>
                  </a:lnTo>
                  <a:lnTo>
                    <a:pt x="62306" y="457200"/>
                  </a:lnTo>
                  <a:lnTo>
                    <a:pt x="70840" y="508000"/>
                  </a:lnTo>
                  <a:lnTo>
                    <a:pt x="76962" y="558800"/>
                  </a:lnTo>
                  <a:lnTo>
                    <a:pt x="78613" y="596900"/>
                  </a:lnTo>
                  <a:lnTo>
                    <a:pt x="78625" y="647700"/>
                  </a:lnTo>
                  <a:lnTo>
                    <a:pt x="77292" y="698500"/>
                  </a:lnTo>
                  <a:lnTo>
                    <a:pt x="74955" y="749300"/>
                  </a:lnTo>
                  <a:lnTo>
                    <a:pt x="71945" y="812800"/>
                  </a:lnTo>
                  <a:lnTo>
                    <a:pt x="68580" y="863600"/>
                  </a:lnTo>
                  <a:lnTo>
                    <a:pt x="65189" y="927100"/>
                  </a:lnTo>
                  <a:lnTo>
                    <a:pt x="62103" y="977900"/>
                  </a:lnTo>
                  <a:lnTo>
                    <a:pt x="59639" y="1028700"/>
                  </a:lnTo>
                  <a:lnTo>
                    <a:pt x="58140" y="1079500"/>
                  </a:lnTo>
                  <a:lnTo>
                    <a:pt x="57912" y="1117600"/>
                  </a:lnTo>
                  <a:lnTo>
                    <a:pt x="56832" y="1244600"/>
                  </a:lnTo>
                  <a:lnTo>
                    <a:pt x="60452" y="1295400"/>
                  </a:lnTo>
                  <a:lnTo>
                    <a:pt x="72186" y="1346200"/>
                  </a:lnTo>
                  <a:lnTo>
                    <a:pt x="89395" y="1384300"/>
                  </a:lnTo>
                  <a:lnTo>
                    <a:pt x="111709" y="1422400"/>
                  </a:lnTo>
                  <a:lnTo>
                    <a:pt x="138099" y="1473200"/>
                  </a:lnTo>
                  <a:lnTo>
                    <a:pt x="167500" y="1498600"/>
                  </a:lnTo>
                  <a:lnTo>
                    <a:pt x="198882" y="1536700"/>
                  </a:lnTo>
                  <a:lnTo>
                    <a:pt x="236143" y="1549400"/>
                  </a:lnTo>
                  <a:lnTo>
                    <a:pt x="276987" y="1562100"/>
                  </a:lnTo>
                  <a:lnTo>
                    <a:pt x="363651" y="1587500"/>
                  </a:lnTo>
                  <a:lnTo>
                    <a:pt x="454736" y="1587500"/>
                  </a:lnTo>
                  <a:lnTo>
                    <a:pt x="502831" y="1600200"/>
                  </a:lnTo>
                  <a:lnTo>
                    <a:pt x="965885" y="1600200"/>
                  </a:lnTo>
                  <a:lnTo>
                    <a:pt x="1015136" y="1612900"/>
                  </a:lnTo>
                  <a:lnTo>
                    <a:pt x="1062748" y="1612900"/>
                  </a:lnTo>
                  <a:lnTo>
                    <a:pt x="1109484" y="1625600"/>
                  </a:lnTo>
                  <a:lnTo>
                    <a:pt x="1297444" y="1625600"/>
                  </a:lnTo>
                  <a:lnTo>
                    <a:pt x="1391945" y="1638300"/>
                  </a:lnTo>
                  <a:lnTo>
                    <a:pt x="2647010" y="1638300"/>
                  </a:lnTo>
                  <a:lnTo>
                    <a:pt x="2684894" y="1651000"/>
                  </a:lnTo>
                  <a:lnTo>
                    <a:pt x="2831401" y="1651000"/>
                  </a:lnTo>
                  <a:lnTo>
                    <a:pt x="2870403" y="1663700"/>
                  </a:lnTo>
                  <a:lnTo>
                    <a:pt x="2910916" y="1663700"/>
                  </a:lnTo>
                  <a:lnTo>
                    <a:pt x="2956814" y="1676400"/>
                  </a:lnTo>
                  <a:lnTo>
                    <a:pt x="3159391" y="1676400"/>
                  </a:lnTo>
                  <a:lnTo>
                    <a:pt x="3189630" y="1689100"/>
                  </a:lnTo>
                  <a:lnTo>
                    <a:pt x="4736541" y="1689100"/>
                  </a:lnTo>
                  <a:lnTo>
                    <a:pt x="4932172" y="1676400"/>
                  </a:lnTo>
                  <a:lnTo>
                    <a:pt x="7515034" y="1676400"/>
                  </a:lnTo>
                  <a:lnTo>
                    <a:pt x="7580173" y="1689100"/>
                  </a:lnTo>
                  <a:lnTo>
                    <a:pt x="7625410" y="1689100"/>
                  </a:lnTo>
                  <a:lnTo>
                    <a:pt x="7663307" y="1701800"/>
                  </a:lnTo>
                  <a:lnTo>
                    <a:pt x="7757236" y="1701800"/>
                  </a:lnTo>
                  <a:lnTo>
                    <a:pt x="7807452" y="1714500"/>
                  </a:lnTo>
                  <a:lnTo>
                    <a:pt x="8139874" y="1714500"/>
                  </a:lnTo>
                  <a:lnTo>
                    <a:pt x="8188985" y="1727200"/>
                  </a:lnTo>
                  <a:lnTo>
                    <a:pt x="10724312" y="1727200"/>
                  </a:lnTo>
                  <a:lnTo>
                    <a:pt x="10781944" y="1714500"/>
                  </a:lnTo>
                  <a:lnTo>
                    <a:pt x="10931042" y="1714500"/>
                  </a:lnTo>
                  <a:lnTo>
                    <a:pt x="10975391" y="1701800"/>
                  </a:lnTo>
                  <a:lnTo>
                    <a:pt x="11250638" y="1701800"/>
                  </a:lnTo>
                  <a:lnTo>
                    <a:pt x="11290630" y="1689100"/>
                  </a:lnTo>
                  <a:lnTo>
                    <a:pt x="11334725" y="1689100"/>
                  </a:lnTo>
                  <a:lnTo>
                    <a:pt x="11389805" y="1676400"/>
                  </a:lnTo>
                  <a:lnTo>
                    <a:pt x="11505095" y="1676400"/>
                  </a:lnTo>
                  <a:lnTo>
                    <a:pt x="11553584" y="1689100"/>
                  </a:lnTo>
                  <a:lnTo>
                    <a:pt x="11605793" y="1689100"/>
                  </a:lnTo>
                  <a:lnTo>
                    <a:pt x="11660924" y="1701800"/>
                  </a:lnTo>
                  <a:lnTo>
                    <a:pt x="11718214" y="1701800"/>
                  </a:lnTo>
                  <a:lnTo>
                    <a:pt x="11776875" y="1714500"/>
                  </a:lnTo>
                  <a:lnTo>
                    <a:pt x="11895138" y="1714500"/>
                  </a:lnTo>
                  <a:lnTo>
                    <a:pt x="11953189" y="1727200"/>
                  </a:lnTo>
                  <a:lnTo>
                    <a:pt x="12159844" y="1727200"/>
                  </a:lnTo>
                  <a:lnTo>
                    <a:pt x="12201208" y="1714500"/>
                  </a:lnTo>
                  <a:lnTo>
                    <a:pt x="12236882" y="1714500"/>
                  </a:lnTo>
                  <a:lnTo>
                    <a:pt x="12266079" y="1701800"/>
                  </a:lnTo>
                  <a:lnTo>
                    <a:pt x="12288012" y="1676400"/>
                  </a:lnTo>
                  <a:lnTo>
                    <a:pt x="12311456" y="1651000"/>
                  </a:lnTo>
                  <a:lnTo>
                    <a:pt x="12324588" y="1621129"/>
                  </a:lnTo>
                  <a:lnTo>
                    <a:pt x="12324588" y="1401470"/>
                  </a:lnTo>
                  <a:close/>
                </a:path>
                <a:path w="13079730" h="5488305">
                  <a:moveTo>
                    <a:pt x="13079540" y="5094135"/>
                  </a:moveTo>
                  <a:lnTo>
                    <a:pt x="13077838" y="5043335"/>
                  </a:lnTo>
                  <a:lnTo>
                    <a:pt x="13068122" y="4992535"/>
                  </a:lnTo>
                  <a:lnTo>
                    <a:pt x="13050800" y="4941735"/>
                  </a:lnTo>
                  <a:lnTo>
                    <a:pt x="13025361" y="4890935"/>
                  </a:lnTo>
                  <a:lnTo>
                    <a:pt x="12992964" y="4852835"/>
                  </a:lnTo>
                  <a:lnTo>
                    <a:pt x="12954762" y="4814735"/>
                  </a:lnTo>
                  <a:lnTo>
                    <a:pt x="12918466" y="4789335"/>
                  </a:lnTo>
                  <a:lnTo>
                    <a:pt x="12874892" y="4763935"/>
                  </a:lnTo>
                  <a:lnTo>
                    <a:pt x="12827724" y="4751235"/>
                  </a:lnTo>
                  <a:lnTo>
                    <a:pt x="12780632" y="4725835"/>
                  </a:lnTo>
                  <a:lnTo>
                    <a:pt x="12737287" y="4713135"/>
                  </a:lnTo>
                  <a:lnTo>
                    <a:pt x="12701384" y="4700435"/>
                  </a:lnTo>
                  <a:lnTo>
                    <a:pt x="12679083" y="4700435"/>
                  </a:lnTo>
                  <a:lnTo>
                    <a:pt x="12623394" y="4700435"/>
                  </a:lnTo>
                  <a:lnTo>
                    <a:pt x="12617450" y="4713135"/>
                  </a:lnTo>
                  <a:lnTo>
                    <a:pt x="12615228" y="4713135"/>
                  </a:lnTo>
                  <a:lnTo>
                    <a:pt x="12615228" y="5195735"/>
                  </a:lnTo>
                  <a:lnTo>
                    <a:pt x="12612611" y="5208435"/>
                  </a:lnTo>
                  <a:lnTo>
                    <a:pt x="12574143" y="5233835"/>
                  </a:lnTo>
                  <a:lnTo>
                    <a:pt x="12563361" y="5233835"/>
                  </a:lnTo>
                  <a:lnTo>
                    <a:pt x="12572327" y="5221135"/>
                  </a:lnTo>
                  <a:lnTo>
                    <a:pt x="12586754" y="5208435"/>
                  </a:lnTo>
                  <a:lnTo>
                    <a:pt x="12601372" y="5195735"/>
                  </a:lnTo>
                  <a:lnTo>
                    <a:pt x="12615228" y="5195735"/>
                  </a:lnTo>
                  <a:lnTo>
                    <a:pt x="12615228" y="4713135"/>
                  </a:lnTo>
                  <a:lnTo>
                    <a:pt x="12597473" y="4713135"/>
                  </a:lnTo>
                  <a:lnTo>
                    <a:pt x="12589866" y="4713135"/>
                  </a:lnTo>
                  <a:lnTo>
                    <a:pt x="12580442" y="4725835"/>
                  </a:lnTo>
                  <a:lnTo>
                    <a:pt x="12570676" y="4725835"/>
                  </a:lnTo>
                  <a:lnTo>
                    <a:pt x="12562332" y="4738535"/>
                  </a:lnTo>
                  <a:lnTo>
                    <a:pt x="12554712" y="4738535"/>
                  </a:lnTo>
                  <a:lnTo>
                    <a:pt x="12547092" y="4751235"/>
                  </a:lnTo>
                  <a:lnTo>
                    <a:pt x="12541288" y="4751235"/>
                  </a:lnTo>
                  <a:lnTo>
                    <a:pt x="12533147" y="4763935"/>
                  </a:lnTo>
                  <a:lnTo>
                    <a:pt x="12520422" y="4776635"/>
                  </a:lnTo>
                  <a:lnTo>
                    <a:pt x="12510618" y="4802035"/>
                  </a:lnTo>
                  <a:lnTo>
                    <a:pt x="12508090" y="4802035"/>
                  </a:lnTo>
                  <a:lnTo>
                    <a:pt x="12502312" y="4814735"/>
                  </a:lnTo>
                  <a:lnTo>
                    <a:pt x="12498146" y="4827435"/>
                  </a:lnTo>
                  <a:lnTo>
                    <a:pt x="12495416" y="4840135"/>
                  </a:lnTo>
                  <a:lnTo>
                    <a:pt x="12493752" y="4840135"/>
                  </a:lnTo>
                  <a:lnTo>
                    <a:pt x="12492812" y="4852835"/>
                  </a:lnTo>
                  <a:lnTo>
                    <a:pt x="12491479" y="4865535"/>
                  </a:lnTo>
                  <a:lnTo>
                    <a:pt x="12491491" y="4878235"/>
                  </a:lnTo>
                  <a:lnTo>
                    <a:pt x="12492393" y="4890935"/>
                  </a:lnTo>
                  <a:lnTo>
                    <a:pt x="12493752" y="4903635"/>
                  </a:lnTo>
                  <a:lnTo>
                    <a:pt x="12495251" y="4903635"/>
                  </a:lnTo>
                  <a:lnTo>
                    <a:pt x="12497206" y="4916335"/>
                  </a:lnTo>
                  <a:lnTo>
                    <a:pt x="12500051" y="4929035"/>
                  </a:lnTo>
                  <a:lnTo>
                    <a:pt x="12504242" y="4941735"/>
                  </a:lnTo>
                  <a:lnTo>
                    <a:pt x="12505766" y="4941735"/>
                  </a:lnTo>
                  <a:lnTo>
                    <a:pt x="12398502" y="4954435"/>
                  </a:lnTo>
                  <a:lnTo>
                    <a:pt x="12156554" y="4954435"/>
                  </a:lnTo>
                  <a:lnTo>
                    <a:pt x="12099773" y="4941735"/>
                  </a:lnTo>
                  <a:lnTo>
                    <a:pt x="11994528" y="4941735"/>
                  </a:lnTo>
                  <a:lnTo>
                    <a:pt x="11943550" y="4929035"/>
                  </a:lnTo>
                  <a:lnTo>
                    <a:pt x="11892013" y="4929035"/>
                  </a:lnTo>
                  <a:lnTo>
                    <a:pt x="11838661" y="4916335"/>
                  </a:lnTo>
                  <a:lnTo>
                    <a:pt x="11108347" y="4916335"/>
                  </a:lnTo>
                  <a:lnTo>
                    <a:pt x="11067872" y="4903635"/>
                  </a:lnTo>
                  <a:lnTo>
                    <a:pt x="11022940" y="4903635"/>
                  </a:lnTo>
                  <a:lnTo>
                    <a:pt x="10977016" y="4890935"/>
                  </a:lnTo>
                  <a:lnTo>
                    <a:pt x="10934852" y="4878235"/>
                  </a:lnTo>
                  <a:lnTo>
                    <a:pt x="10901172" y="4840135"/>
                  </a:lnTo>
                  <a:lnTo>
                    <a:pt x="10877893" y="4789335"/>
                  </a:lnTo>
                  <a:lnTo>
                    <a:pt x="10870883" y="4738535"/>
                  </a:lnTo>
                  <a:lnTo>
                    <a:pt x="10866501" y="4700435"/>
                  </a:lnTo>
                  <a:lnTo>
                    <a:pt x="10864444" y="4649635"/>
                  </a:lnTo>
                  <a:lnTo>
                    <a:pt x="10864367" y="4598835"/>
                  </a:lnTo>
                  <a:lnTo>
                    <a:pt x="10865930" y="4535335"/>
                  </a:lnTo>
                  <a:lnTo>
                    <a:pt x="10868825" y="4471835"/>
                  </a:lnTo>
                  <a:lnTo>
                    <a:pt x="10872711" y="4421035"/>
                  </a:lnTo>
                  <a:lnTo>
                    <a:pt x="10877245" y="4357535"/>
                  </a:lnTo>
                  <a:lnTo>
                    <a:pt x="10886986" y="4255935"/>
                  </a:lnTo>
                  <a:lnTo>
                    <a:pt x="10891533" y="4205135"/>
                  </a:lnTo>
                  <a:lnTo>
                    <a:pt x="10895419" y="4167035"/>
                  </a:lnTo>
                  <a:lnTo>
                    <a:pt x="10898302" y="4128935"/>
                  </a:lnTo>
                  <a:lnTo>
                    <a:pt x="10903280" y="4078135"/>
                  </a:lnTo>
                  <a:lnTo>
                    <a:pt x="10909503" y="4040035"/>
                  </a:lnTo>
                  <a:lnTo>
                    <a:pt x="10916793" y="3989235"/>
                  </a:lnTo>
                  <a:lnTo>
                    <a:pt x="10924972" y="3951135"/>
                  </a:lnTo>
                  <a:lnTo>
                    <a:pt x="10936034" y="3900335"/>
                  </a:lnTo>
                  <a:lnTo>
                    <a:pt x="10949153" y="3849535"/>
                  </a:lnTo>
                  <a:lnTo>
                    <a:pt x="10962094" y="3798735"/>
                  </a:lnTo>
                  <a:lnTo>
                    <a:pt x="10967352" y="3773335"/>
                  </a:lnTo>
                  <a:lnTo>
                    <a:pt x="10972622" y="3747935"/>
                  </a:lnTo>
                  <a:lnTo>
                    <a:pt x="10981169" y="3697135"/>
                  </a:lnTo>
                  <a:lnTo>
                    <a:pt x="10991456" y="3659035"/>
                  </a:lnTo>
                  <a:lnTo>
                    <a:pt x="10999280" y="3608235"/>
                  </a:lnTo>
                  <a:lnTo>
                    <a:pt x="11000054" y="3582835"/>
                  </a:lnTo>
                  <a:lnTo>
                    <a:pt x="11000435" y="3570135"/>
                  </a:lnTo>
                  <a:lnTo>
                    <a:pt x="10990694" y="3532035"/>
                  </a:lnTo>
                  <a:lnTo>
                    <a:pt x="10965739" y="3493935"/>
                  </a:lnTo>
                  <a:lnTo>
                    <a:pt x="10929303" y="3468535"/>
                  </a:lnTo>
                  <a:lnTo>
                    <a:pt x="10885907" y="3443135"/>
                  </a:lnTo>
                  <a:lnTo>
                    <a:pt x="10840098" y="3417735"/>
                  </a:lnTo>
                  <a:lnTo>
                    <a:pt x="10796384" y="3405035"/>
                  </a:lnTo>
                  <a:lnTo>
                    <a:pt x="10691025" y="3405035"/>
                  </a:lnTo>
                  <a:lnTo>
                    <a:pt x="10637139" y="3417735"/>
                  </a:lnTo>
                  <a:lnTo>
                    <a:pt x="10353561" y="3417735"/>
                  </a:lnTo>
                  <a:lnTo>
                    <a:pt x="10310266" y="3405035"/>
                  </a:lnTo>
                  <a:lnTo>
                    <a:pt x="10221074" y="3405035"/>
                  </a:lnTo>
                  <a:lnTo>
                    <a:pt x="10114763" y="3379635"/>
                  </a:lnTo>
                  <a:lnTo>
                    <a:pt x="10058883" y="3366935"/>
                  </a:lnTo>
                  <a:lnTo>
                    <a:pt x="9999142" y="3354235"/>
                  </a:lnTo>
                  <a:lnTo>
                    <a:pt x="9812985" y="3354235"/>
                  </a:lnTo>
                  <a:lnTo>
                    <a:pt x="9761360" y="3341535"/>
                  </a:lnTo>
                  <a:lnTo>
                    <a:pt x="9604832" y="3341535"/>
                  </a:lnTo>
                  <a:lnTo>
                    <a:pt x="9556940" y="3328835"/>
                  </a:lnTo>
                  <a:lnTo>
                    <a:pt x="9505658" y="3328835"/>
                  </a:lnTo>
                  <a:lnTo>
                    <a:pt x="9451645" y="3316135"/>
                  </a:lnTo>
                  <a:lnTo>
                    <a:pt x="9395625" y="3316135"/>
                  </a:lnTo>
                  <a:lnTo>
                    <a:pt x="9338259" y="3303435"/>
                  </a:lnTo>
                  <a:lnTo>
                    <a:pt x="9280246" y="3303435"/>
                  </a:lnTo>
                  <a:lnTo>
                    <a:pt x="9222257" y="3290735"/>
                  </a:lnTo>
                  <a:lnTo>
                    <a:pt x="9165006" y="3290735"/>
                  </a:lnTo>
                  <a:lnTo>
                    <a:pt x="9109164" y="3278035"/>
                  </a:lnTo>
                  <a:lnTo>
                    <a:pt x="9055417" y="3278035"/>
                  </a:lnTo>
                  <a:lnTo>
                    <a:pt x="9004465" y="3265335"/>
                  </a:lnTo>
                  <a:lnTo>
                    <a:pt x="8913660" y="3265335"/>
                  </a:lnTo>
                  <a:lnTo>
                    <a:pt x="8875192" y="3252635"/>
                  </a:lnTo>
                  <a:lnTo>
                    <a:pt x="7629576" y="3252635"/>
                  </a:lnTo>
                  <a:lnTo>
                    <a:pt x="7590803" y="3265335"/>
                  </a:lnTo>
                  <a:lnTo>
                    <a:pt x="5139385" y="3265335"/>
                  </a:lnTo>
                  <a:lnTo>
                    <a:pt x="5085321" y="3252635"/>
                  </a:lnTo>
                  <a:lnTo>
                    <a:pt x="4933264" y="3252635"/>
                  </a:lnTo>
                  <a:lnTo>
                    <a:pt x="4886312" y="3265335"/>
                  </a:lnTo>
                  <a:lnTo>
                    <a:pt x="4448810" y="3265335"/>
                  </a:lnTo>
                  <a:lnTo>
                    <a:pt x="4411738" y="3278035"/>
                  </a:lnTo>
                  <a:lnTo>
                    <a:pt x="2782646" y="3278035"/>
                  </a:lnTo>
                  <a:lnTo>
                    <a:pt x="2747149" y="3290735"/>
                  </a:lnTo>
                  <a:lnTo>
                    <a:pt x="2561729" y="3290735"/>
                  </a:lnTo>
                  <a:lnTo>
                    <a:pt x="2513444" y="3303435"/>
                  </a:lnTo>
                  <a:lnTo>
                    <a:pt x="2040661" y="3303435"/>
                  </a:lnTo>
                  <a:lnTo>
                    <a:pt x="1982597" y="3290735"/>
                  </a:lnTo>
                  <a:lnTo>
                    <a:pt x="1784045" y="3290735"/>
                  </a:lnTo>
                  <a:lnTo>
                    <a:pt x="1747634" y="3303435"/>
                  </a:lnTo>
                  <a:lnTo>
                    <a:pt x="1623999" y="3303435"/>
                  </a:lnTo>
                  <a:lnTo>
                    <a:pt x="1572374" y="3316135"/>
                  </a:lnTo>
                  <a:lnTo>
                    <a:pt x="492353" y="3316135"/>
                  </a:lnTo>
                  <a:lnTo>
                    <a:pt x="432308" y="3328835"/>
                  </a:lnTo>
                  <a:lnTo>
                    <a:pt x="255866" y="3328835"/>
                  </a:lnTo>
                  <a:lnTo>
                    <a:pt x="198882" y="3341535"/>
                  </a:lnTo>
                  <a:lnTo>
                    <a:pt x="202526" y="3392335"/>
                  </a:lnTo>
                  <a:lnTo>
                    <a:pt x="213753" y="3493935"/>
                  </a:lnTo>
                  <a:lnTo>
                    <a:pt x="233032" y="3608235"/>
                  </a:lnTo>
                  <a:lnTo>
                    <a:pt x="260794" y="3671735"/>
                  </a:lnTo>
                  <a:lnTo>
                    <a:pt x="276415" y="3684435"/>
                  </a:lnTo>
                  <a:lnTo>
                    <a:pt x="293649" y="3671735"/>
                  </a:lnTo>
                  <a:lnTo>
                    <a:pt x="313029" y="3671735"/>
                  </a:lnTo>
                  <a:lnTo>
                    <a:pt x="335089" y="3659035"/>
                  </a:lnTo>
                  <a:lnTo>
                    <a:pt x="475996" y="3659035"/>
                  </a:lnTo>
                  <a:lnTo>
                    <a:pt x="574713" y="3646335"/>
                  </a:lnTo>
                  <a:lnTo>
                    <a:pt x="865111" y="3646335"/>
                  </a:lnTo>
                  <a:lnTo>
                    <a:pt x="922680" y="3659035"/>
                  </a:lnTo>
                  <a:lnTo>
                    <a:pt x="1535239" y="3659035"/>
                  </a:lnTo>
                  <a:lnTo>
                    <a:pt x="1590319" y="3646335"/>
                  </a:lnTo>
                  <a:lnTo>
                    <a:pt x="1725752" y="3646335"/>
                  </a:lnTo>
                  <a:lnTo>
                    <a:pt x="1761172" y="3633635"/>
                  </a:lnTo>
                  <a:lnTo>
                    <a:pt x="1951316" y="3633635"/>
                  </a:lnTo>
                  <a:lnTo>
                    <a:pt x="2006892" y="3646335"/>
                  </a:lnTo>
                  <a:lnTo>
                    <a:pt x="2515362" y="3646335"/>
                  </a:lnTo>
                  <a:lnTo>
                    <a:pt x="2564409" y="3633635"/>
                  </a:lnTo>
                  <a:lnTo>
                    <a:pt x="3424034" y="3633635"/>
                  </a:lnTo>
                  <a:lnTo>
                    <a:pt x="3476510" y="3620935"/>
                  </a:lnTo>
                  <a:lnTo>
                    <a:pt x="4408678" y="3620935"/>
                  </a:lnTo>
                  <a:lnTo>
                    <a:pt x="4446206" y="3608235"/>
                  </a:lnTo>
                  <a:lnTo>
                    <a:pt x="7586700" y="3608235"/>
                  </a:lnTo>
                  <a:lnTo>
                    <a:pt x="7622553" y="3595535"/>
                  </a:lnTo>
                  <a:lnTo>
                    <a:pt x="8842832" y="3595535"/>
                  </a:lnTo>
                  <a:lnTo>
                    <a:pt x="8885936" y="3608235"/>
                  </a:lnTo>
                  <a:lnTo>
                    <a:pt x="8978925" y="3608235"/>
                  </a:lnTo>
                  <a:lnTo>
                    <a:pt x="9029040" y="3620935"/>
                  </a:lnTo>
                  <a:lnTo>
                    <a:pt x="9081719" y="3633635"/>
                  </a:lnTo>
                  <a:lnTo>
                    <a:pt x="9137078" y="3633635"/>
                  </a:lnTo>
                  <a:lnTo>
                    <a:pt x="9195232" y="3646335"/>
                  </a:lnTo>
                  <a:lnTo>
                    <a:pt x="9326766" y="3646335"/>
                  </a:lnTo>
                  <a:lnTo>
                    <a:pt x="9374632" y="3659035"/>
                  </a:lnTo>
                  <a:lnTo>
                    <a:pt x="9474517" y="3659035"/>
                  </a:lnTo>
                  <a:lnTo>
                    <a:pt x="9577857" y="3671735"/>
                  </a:lnTo>
                  <a:lnTo>
                    <a:pt x="9630042" y="3671735"/>
                  </a:lnTo>
                  <a:lnTo>
                    <a:pt x="9682150" y="3684435"/>
                  </a:lnTo>
                  <a:lnTo>
                    <a:pt x="9784880" y="3684435"/>
                  </a:lnTo>
                  <a:lnTo>
                    <a:pt x="9834880" y="3697135"/>
                  </a:lnTo>
                  <a:lnTo>
                    <a:pt x="9930562" y="3697135"/>
                  </a:lnTo>
                  <a:lnTo>
                    <a:pt x="9982581" y="3709835"/>
                  </a:lnTo>
                  <a:lnTo>
                    <a:pt x="10035451" y="3709835"/>
                  </a:lnTo>
                  <a:lnTo>
                    <a:pt x="10088740" y="3722535"/>
                  </a:lnTo>
                  <a:lnTo>
                    <a:pt x="10141991" y="3722535"/>
                  </a:lnTo>
                  <a:lnTo>
                    <a:pt x="10246563" y="3735235"/>
                  </a:lnTo>
                  <a:lnTo>
                    <a:pt x="10345572" y="3760635"/>
                  </a:lnTo>
                  <a:lnTo>
                    <a:pt x="10435438" y="3760635"/>
                  </a:lnTo>
                  <a:lnTo>
                    <a:pt x="10475811" y="3773335"/>
                  </a:lnTo>
                  <a:lnTo>
                    <a:pt x="10612984" y="3773335"/>
                  </a:lnTo>
                  <a:lnTo>
                    <a:pt x="10605910" y="3811435"/>
                  </a:lnTo>
                  <a:lnTo>
                    <a:pt x="10592816" y="3874935"/>
                  </a:lnTo>
                  <a:lnTo>
                    <a:pt x="10581704" y="3938435"/>
                  </a:lnTo>
                  <a:lnTo>
                    <a:pt x="10573512" y="3989235"/>
                  </a:lnTo>
                  <a:lnTo>
                    <a:pt x="10566311" y="4040035"/>
                  </a:lnTo>
                  <a:lnTo>
                    <a:pt x="10562323" y="4078135"/>
                  </a:lnTo>
                  <a:lnTo>
                    <a:pt x="10560126" y="4128935"/>
                  </a:lnTo>
                  <a:lnTo>
                    <a:pt x="10558272" y="4179735"/>
                  </a:lnTo>
                  <a:lnTo>
                    <a:pt x="10556926" y="4217835"/>
                  </a:lnTo>
                  <a:lnTo>
                    <a:pt x="10555770" y="4268635"/>
                  </a:lnTo>
                  <a:lnTo>
                    <a:pt x="10554805" y="4306735"/>
                  </a:lnTo>
                  <a:lnTo>
                    <a:pt x="10554018" y="4370235"/>
                  </a:lnTo>
                  <a:lnTo>
                    <a:pt x="10553446" y="4421035"/>
                  </a:lnTo>
                  <a:lnTo>
                    <a:pt x="10553141" y="4471835"/>
                  </a:lnTo>
                  <a:lnTo>
                    <a:pt x="10553027" y="4535335"/>
                  </a:lnTo>
                  <a:lnTo>
                    <a:pt x="10552976" y="4598835"/>
                  </a:lnTo>
                  <a:lnTo>
                    <a:pt x="10553256" y="4662335"/>
                  </a:lnTo>
                  <a:lnTo>
                    <a:pt x="10553776" y="4713135"/>
                  </a:lnTo>
                  <a:lnTo>
                    <a:pt x="10554526" y="4763935"/>
                  </a:lnTo>
                  <a:lnTo>
                    <a:pt x="10555529" y="4814735"/>
                  </a:lnTo>
                  <a:lnTo>
                    <a:pt x="10556773" y="4852835"/>
                  </a:lnTo>
                  <a:lnTo>
                    <a:pt x="10558272" y="4890935"/>
                  </a:lnTo>
                  <a:lnTo>
                    <a:pt x="10559593" y="4954435"/>
                  </a:lnTo>
                  <a:lnTo>
                    <a:pt x="10560291" y="4992535"/>
                  </a:lnTo>
                  <a:lnTo>
                    <a:pt x="10564025" y="5030635"/>
                  </a:lnTo>
                  <a:lnTo>
                    <a:pt x="10574452" y="5068735"/>
                  </a:lnTo>
                  <a:lnTo>
                    <a:pt x="10593438" y="5119535"/>
                  </a:lnTo>
                  <a:lnTo>
                    <a:pt x="10618394" y="5157635"/>
                  </a:lnTo>
                  <a:lnTo>
                    <a:pt x="10648531" y="5195735"/>
                  </a:lnTo>
                  <a:lnTo>
                    <a:pt x="10683024" y="5221135"/>
                  </a:lnTo>
                  <a:lnTo>
                    <a:pt x="10719880" y="5246535"/>
                  </a:lnTo>
                  <a:lnTo>
                    <a:pt x="11721694" y="5246535"/>
                  </a:lnTo>
                  <a:lnTo>
                    <a:pt x="11766588" y="5259235"/>
                  </a:lnTo>
                  <a:lnTo>
                    <a:pt x="11840324" y="5259235"/>
                  </a:lnTo>
                  <a:lnTo>
                    <a:pt x="11892280" y="5271935"/>
                  </a:lnTo>
                  <a:lnTo>
                    <a:pt x="11930926" y="5271935"/>
                  </a:lnTo>
                  <a:lnTo>
                    <a:pt x="11969052" y="5284635"/>
                  </a:lnTo>
                  <a:lnTo>
                    <a:pt x="12019394" y="5284635"/>
                  </a:lnTo>
                  <a:lnTo>
                    <a:pt x="12055729" y="5297335"/>
                  </a:lnTo>
                  <a:lnTo>
                    <a:pt x="12196077" y="5297335"/>
                  </a:lnTo>
                  <a:lnTo>
                    <a:pt x="12250433" y="5310035"/>
                  </a:lnTo>
                  <a:lnTo>
                    <a:pt x="12665913" y="5310035"/>
                  </a:lnTo>
                  <a:lnTo>
                    <a:pt x="12683668" y="5348135"/>
                  </a:lnTo>
                  <a:lnTo>
                    <a:pt x="12708166" y="5398935"/>
                  </a:lnTo>
                  <a:lnTo>
                    <a:pt x="12732792" y="5449735"/>
                  </a:lnTo>
                  <a:lnTo>
                    <a:pt x="12779502" y="5487835"/>
                  </a:lnTo>
                  <a:lnTo>
                    <a:pt x="12805982" y="5487835"/>
                  </a:lnTo>
                  <a:lnTo>
                    <a:pt x="12858026" y="5411635"/>
                  </a:lnTo>
                  <a:lnTo>
                    <a:pt x="12884506" y="5373535"/>
                  </a:lnTo>
                  <a:lnTo>
                    <a:pt x="12911912" y="5335435"/>
                  </a:lnTo>
                  <a:lnTo>
                    <a:pt x="12937439" y="5310035"/>
                  </a:lnTo>
                  <a:lnTo>
                    <a:pt x="12950203" y="5297335"/>
                  </a:lnTo>
                  <a:lnTo>
                    <a:pt x="12991795" y="5271935"/>
                  </a:lnTo>
                  <a:lnTo>
                    <a:pt x="13029641" y="5233835"/>
                  </a:lnTo>
                  <a:lnTo>
                    <a:pt x="13056692" y="5195735"/>
                  </a:lnTo>
                  <a:lnTo>
                    <a:pt x="13072669" y="5144935"/>
                  </a:lnTo>
                  <a:lnTo>
                    <a:pt x="13079540" y="5094135"/>
                  </a:lnTo>
                  <a:close/>
                </a:path>
              </a:pathLst>
            </a:custGeom>
            <a:solidFill>
              <a:srgbClr val="FFEC00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91809" y="3397940"/>
              <a:ext cx="3971939" cy="102869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913794" y="878203"/>
            <a:ext cx="4364567" cy="408659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z="2600" spc="-3" dirty="0">
                <a:solidFill>
                  <a:srgbClr val="27174E"/>
                </a:solidFill>
              </a:rPr>
              <a:t>Transposed</a:t>
            </a:r>
            <a:r>
              <a:rPr sz="2600" spc="-23" dirty="0">
                <a:solidFill>
                  <a:srgbClr val="27174E"/>
                </a:solidFill>
              </a:rPr>
              <a:t> </a:t>
            </a:r>
            <a:r>
              <a:rPr sz="2600" spc="-3" dirty="0">
                <a:solidFill>
                  <a:srgbClr val="27174E"/>
                </a:solidFill>
              </a:rPr>
              <a:t>VS</a:t>
            </a:r>
            <a:r>
              <a:rPr sz="2600" spc="-20" dirty="0">
                <a:solidFill>
                  <a:srgbClr val="27174E"/>
                </a:solidFill>
              </a:rPr>
              <a:t> </a:t>
            </a:r>
            <a:r>
              <a:rPr sz="2600" spc="-3" dirty="0">
                <a:solidFill>
                  <a:srgbClr val="27174E"/>
                </a:solidFill>
              </a:rPr>
              <a:t>Direct</a:t>
            </a:r>
            <a:r>
              <a:rPr sz="2600" spc="-20" dirty="0">
                <a:solidFill>
                  <a:srgbClr val="27174E"/>
                </a:solidFill>
              </a:rPr>
              <a:t> </a:t>
            </a:r>
            <a:r>
              <a:rPr sz="2600" spc="-3" dirty="0">
                <a:solidFill>
                  <a:srgbClr val="27174E"/>
                </a:solidFill>
              </a:rPr>
              <a:t>Form</a:t>
            </a:r>
            <a:endParaRPr sz="2600"/>
          </a:p>
        </p:txBody>
      </p:sp>
      <p:grpSp>
        <p:nvGrpSpPr>
          <p:cNvPr id="9" name="object 9"/>
          <p:cNvGrpSpPr/>
          <p:nvPr/>
        </p:nvGrpSpPr>
        <p:grpSpPr>
          <a:xfrm>
            <a:off x="9276040" y="4688209"/>
            <a:ext cx="2292773" cy="596900"/>
            <a:chOff x="13914059" y="7032314"/>
            <a:chExt cx="3439160" cy="89535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14059" y="7032314"/>
              <a:ext cx="3438539" cy="8953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28714" y="7465862"/>
              <a:ext cx="157154" cy="24764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8904840" y="1669160"/>
            <a:ext cx="2557780" cy="392629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359851" marR="3387" indent="-351808">
              <a:lnSpc>
                <a:spcPct val="107600"/>
              </a:lnSpc>
              <a:spcBef>
                <a:spcPts val="67"/>
              </a:spcBef>
            </a:pPr>
            <a:r>
              <a:rPr sz="1200" b="1" dirty="0">
                <a:solidFill>
                  <a:srgbClr val="FF0000"/>
                </a:solidFill>
                <a:latin typeface="Arial"/>
                <a:cs typeface="Arial"/>
              </a:rPr>
              <a:t>Critical</a:t>
            </a:r>
            <a:r>
              <a:rPr sz="1200" b="1" spc="-1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0000"/>
                </a:solidFill>
                <a:latin typeface="Arial"/>
                <a:cs typeface="Arial"/>
              </a:rPr>
              <a:t>Path</a:t>
            </a:r>
            <a:r>
              <a:rPr sz="12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12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0000"/>
                </a:solidFill>
                <a:latin typeface="Arial"/>
                <a:cs typeface="Arial"/>
              </a:rPr>
              <a:t>one</a:t>
            </a:r>
            <a:r>
              <a:rPr sz="1200" b="1" spc="-1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0000"/>
                </a:solidFill>
                <a:latin typeface="Arial"/>
                <a:cs typeface="Arial"/>
              </a:rPr>
              <a:t>mult</a:t>
            </a:r>
            <a:r>
              <a:rPr sz="12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  <a:r>
              <a:rPr sz="12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0000"/>
                </a:solidFill>
                <a:latin typeface="Arial"/>
                <a:cs typeface="Arial"/>
              </a:rPr>
              <a:t>N*adders </a:t>
            </a:r>
            <a:r>
              <a:rPr sz="1200" b="1" spc="-32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0000"/>
                </a:solidFill>
                <a:latin typeface="Arial"/>
                <a:cs typeface="Arial"/>
              </a:rPr>
              <a:t>where</a:t>
            </a:r>
            <a:r>
              <a:rPr sz="1200" b="1" spc="-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1200" b="1" spc="-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0000"/>
                </a:solidFill>
                <a:latin typeface="Arial"/>
                <a:cs typeface="Arial"/>
              </a:rPr>
              <a:t>equals</a:t>
            </a:r>
            <a:r>
              <a:rPr sz="1200" b="1" spc="-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0000"/>
                </a:solidFill>
                <a:latin typeface="Arial"/>
                <a:cs typeface="Arial"/>
              </a:rPr>
              <a:t>FIR</a:t>
            </a:r>
            <a:r>
              <a:rPr sz="1200" b="1" spc="-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0000"/>
                </a:solidFill>
                <a:latin typeface="Arial"/>
                <a:cs typeface="Arial"/>
              </a:rPr>
              <a:t>order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12897" y="3938693"/>
            <a:ext cx="2617047" cy="392629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54013" marR="3387" indent="-245969">
              <a:lnSpc>
                <a:spcPct val="107600"/>
              </a:lnSpc>
              <a:spcBef>
                <a:spcPts val="67"/>
              </a:spcBef>
            </a:pPr>
            <a:r>
              <a:rPr sz="1200" b="1" dirty="0">
                <a:solidFill>
                  <a:srgbClr val="A122BD"/>
                </a:solidFill>
                <a:latin typeface="Arial"/>
                <a:cs typeface="Arial"/>
              </a:rPr>
              <a:t>Critical</a:t>
            </a:r>
            <a:r>
              <a:rPr sz="1200" b="1" spc="-10" dirty="0">
                <a:solidFill>
                  <a:srgbClr val="A122BD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A122BD"/>
                </a:solidFill>
                <a:latin typeface="Arial"/>
                <a:cs typeface="Arial"/>
              </a:rPr>
              <a:t>Path</a:t>
            </a:r>
            <a:r>
              <a:rPr sz="1200" b="1" spc="-10" dirty="0">
                <a:solidFill>
                  <a:srgbClr val="A122BD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A122BD"/>
                </a:solidFill>
                <a:latin typeface="Arial"/>
                <a:cs typeface="Arial"/>
              </a:rPr>
              <a:t>=</a:t>
            </a:r>
            <a:r>
              <a:rPr sz="1200" b="1" spc="-10" dirty="0">
                <a:solidFill>
                  <a:srgbClr val="A122BD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A122BD"/>
                </a:solidFill>
                <a:latin typeface="Arial"/>
                <a:cs typeface="Arial"/>
              </a:rPr>
              <a:t>one</a:t>
            </a:r>
            <a:r>
              <a:rPr sz="1200" b="1" spc="-10" dirty="0">
                <a:solidFill>
                  <a:srgbClr val="A122BD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A122BD"/>
                </a:solidFill>
                <a:latin typeface="Arial"/>
                <a:cs typeface="Arial"/>
              </a:rPr>
              <a:t>mult</a:t>
            </a:r>
            <a:r>
              <a:rPr sz="1200" b="1" spc="-10" dirty="0">
                <a:solidFill>
                  <a:srgbClr val="A122BD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A122BD"/>
                </a:solidFill>
                <a:latin typeface="Arial"/>
                <a:cs typeface="Arial"/>
              </a:rPr>
              <a:t>+</a:t>
            </a:r>
            <a:r>
              <a:rPr sz="1200" b="1" spc="-10" dirty="0">
                <a:solidFill>
                  <a:srgbClr val="A122BD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A122BD"/>
                </a:solidFill>
                <a:latin typeface="Arial"/>
                <a:cs typeface="Arial"/>
              </a:rPr>
              <a:t>one</a:t>
            </a:r>
            <a:r>
              <a:rPr sz="1200" b="1" spc="-7" dirty="0">
                <a:solidFill>
                  <a:srgbClr val="A122BD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A122BD"/>
                </a:solidFill>
                <a:latin typeface="Arial"/>
                <a:cs typeface="Arial"/>
              </a:rPr>
              <a:t>adder </a:t>
            </a:r>
            <a:r>
              <a:rPr sz="1200" b="1" spc="-323" dirty="0">
                <a:solidFill>
                  <a:srgbClr val="A122BD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A122BD"/>
                </a:solidFill>
                <a:latin typeface="Arial"/>
                <a:cs typeface="Arial"/>
              </a:rPr>
              <a:t>whatever</a:t>
            </a:r>
            <a:r>
              <a:rPr sz="1200" b="1" spc="-7" dirty="0">
                <a:solidFill>
                  <a:srgbClr val="A122BD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A122BD"/>
                </a:solidFill>
                <a:latin typeface="Arial"/>
                <a:cs typeface="Arial"/>
              </a:rPr>
              <a:t>the</a:t>
            </a:r>
            <a:r>
              <a:rPr sz="1200" b="1" spc="-7" dirty="0">
                <a:solidFill>
                  <a:srgbClr val="A122BD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A122BD"/>
                </a:solidFill>
                <a:latin typeface="Arial"/>
                <a:cs typeface="Arial"/>
              </a:rPr>
              <a:t>order</a:t>
            </a:r>
            <a:r>
              <a:rPr sz="1200" b="1" spc="-7" dirty="0">
                <a:solidFill>
                  <a:srgbClr val="A122BD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A122BD"/>
                </a:solidFill>
                <a:latin typeface="Arial"/>
                <a:cs typeface="Arial"/>
              </a:rPr>
              <a:t>of</a:t>
            </a:r>
            <a:r>
              <a:rPr sz="1200" b="1" spc="-7" dirty="0">
                <a:solidFill>
                  <a:srgbClr val="A122BD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A122BD"/>
                </a:solidFill>
                <a:latin typeface="Arial"/>
                <a:cs typeface="Arial"/>
              </a:rPr>
              <a:t>the</a:t>
            </a:r>
            <a:r>
              <a:rPr sz="1200" b="1" spc="-7" dirty="0">
                <a:solidFill>
                  <a:srgbClr val="A122BD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A122BD"/>
                </a:solidFill>
                <a:latin typeface="Arial"/>
                <a:cs typeface="Arial"/>
              </a:rPr>
              <a:t>FIR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49800" y="6060635"/>
            <a:ext cx="4983056" cy="427595"/>
          </a:xfrm>
          <a:prstGeom prst="rect">
            <a:avLst/>
          </a:prstGeom>
        </p:spPr>
        <p:txBody>
          <a:bodyPr vert="horz" wrap="square" lIns="0" tIns="8043" rIns="0" bIns="0" rtlCol="0">
            <a:spAutoFit/>
          </a:bodyPr>
          <a:lstStyle/>
          <a:p>
            <a:pPr marL="8467" marR="3387" indent="117269">
              <a:lnSpc>
                <a:spcPct val="106300"/>
              </a:lnSpc>
              <a:spcBef>
                <a:spcPts val="63"/>
              </a:spcBef>
            </a:pPr>
            <a:r>
              <a:rPr sz="1333" b="1" spc="-3" dirty="0">
                <a:solidFill>
                  <a:srgbClr val="289685"/>
                </a:solidFill>
                <a:latin typeface="Arial"/>
                <a:cs typeface="Arial"/>
              </a:rPr>
              <a:t>now you know why we choosed transposed form in matlab </a:t>
            </a:r>
            <a:r>
              <a:rPr sz="1333" b="1" dirty="0">
                <a:solidFill>
                  <a:srgbClr val="289685"/>
                </a:solidFill>
                <a:latin typeface="Arial"/>
                <a:cs typeface="Arial"/>
              </a:rPr>
              <a:t> </a:t>
            </a:r>
            <a:r>
              <a:rPr sz="1333" b="1" spc="-3" dirty="0">
                <a:solidFill>
                  <a:srgbClr val="289685"/>
                </a:solidFill>
                <a:latin typeface="Arial"/>
                <a:cs typeface="Arial"/>
              </a:rPr>
              <a:t>filter</a:t>
            </a:r>
            <a:r>
              <a:rPr sz="1333" b="1" spc="-7" dirty="0">
                <a:solidFill>
                  <a:srgbClr val="289685"/>
                </a:solidFill>
                <a:latin typeface="Arial"/>
                <a:cs typeface="Arial"/>
              </a:rPr>
              <a:t> </a:t>
            </a:r>
            <a:r>
              <a:rPr sz="1333" b="1" spc="-3" dirty="0">
                <a:solidFill>
                  <a:srgbClr val="289685"/>
                </a:solidFill>
                <a:latin typeface="Arial"/>
                <a:cs typeface="Arial"/>
              </a:rPr>
              <a:t>designer and</a:t>
            </a:r>
            <a:r>
              <a:rPr sz="1333" b="1" spc="-7" dirty="0">
                <a:solidFill>
                  <a:srgbClr val="289685"/>
                </a:solidFill>
                <a:latin typeface="Arial"/>
                <a:cs typeface="Arial"/>
              </a:rPr>
              <a:t> </a:t>
            </a:r>
            <a:r>
              <a:rPr sz="1333" b="1" spc="-3" dirty="0">
                <a:solidFill>
                  <a:srgbClr val="289685"/>
                </a:solidFill>
                <a:latin typeface="Arial"/>
                <a:cs typeface="Arial"/>
              </a:rPr>
              <a:t>this is</a:t>
            </a:r>
            <a:r>
              <a:rPr sz="1333" b="1" spc="-7" dirty="0">
                <a:solidFill>
                  <a:srgbClr val="289685"/>
                </a:solidFill>
                <a:latin typeface="Arial"/>
                <a:cs typeface="Arial"/>
              </a:rPr>
              <a:t> </a:t>
            </a:r>
            <a:r>
              <a:rPr sz="1333" b="1" spc="-3" dirty="0">
                <a:solidFill>
                  <a:srgbClr val="289685"/>
                </a:solidFill>
                <a:latin typeface="Arial"/>
                <a:cs typeface="Arial"/>
              </a:rPr>
              <a:t>the fir</a:t>
            </a:r>
            <a:r>
              <a:rPr sz="1333" b="1" spc="-7" dirty="0">
                <a:solidFill>
                  <a:srgbClr val="289685"/>
                </a:solidFill>
                <a:latin typeface="Arial"/>
                <a:cs typeface="Arial"/>
              </a:rPr>
              <a:t> </a:t>
            </a:r>
            <a:r>
              <a:rPr sz="1333" b="1" spc="-3" dirty="0">
                <a:solidFill>
                  <a:srgbClr val="289685"/>
                </a:solidFill>
                <a:latin typeface="Arial"/>
                <a:cs typeface="Arial"/>
              </a:rPr>
              <a:t>arch that</a:t>
            </a:r>
            <a:r>
              <a:rPr sz="1333" b="1" spc="-7" dirty="0">
                <a:solidFill>
                  <a:srgbClr val="289685"/>
                </a:solidFill>
                <a:latin typeface="Arial"/>
                <a:cs typeface="Arial"/>
              </a:rPr>
              <a:t> </a:t>
            </a:r>
            <a:r>
              <a:rPr sz="1333" b="1" spc="-3" dirty="0">
                <a:solidFill>
                  <a:srgbClr val="289685"/>
                </a:solidFill>
                <a:latin typeface="Arial"/>
                <a:cs typeface="Arial"/>
              </a:rPr>
              <a:t>we will write</a:t>
            </a:r>
            <a:r>
              <a:rPr sz="1333" b="1" spc="-7" dirty="0">
                <a:solidFill>
                  <a:srgbClr val="289685"/>
                </a:solidFill>
                <a:latin typeface="Arial"/>
                <a:cs typeface="Arial"/>
              </a:rPr>
              <a:t> </a:t>
            </a:r>
            <a:r>
              <a:rPr sz="1333" b="1" spc="-3" dirty="0">
                <a:solidFill>
                  <a:srgbClr val="289685"/>
                </a:solidFill>
                <a:latin typeface="Arial"/>
                <a:cs typeface="Arial"/>
              </a:rPr>
              <a:t>RTL for</a:t>
            </a:r>
            <a:endParaRPr sz="1333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6939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1608</Words>
  <Application>Microsoft Office PowerPoint</Application>
  <PresentationFormat>Widescreen</PresentationFormat>
  <Paragraphs>129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Aptos</vt:lpstr>
      <vt:lpstr>Aptos Display</vt:lpstr>
      <vt:lpstr>Arial</vt:lpstr>
      <vt:lpstr>Arial MT</vt:lpstr>
      <vt:lpstr>Calibri</vt:lpstr>
      <vt:lpstr>Office Theme</vt:lpstr>
      <vt:lpstr>PowerPoint Presentation</vt:lpstr>
      <vt:lpstr>Design Flow</vt:lpstr>
      <vt:lpstr>What is a Filter</vt:lpstr>
      <vt:lpstr>PowerPoint Presentation</vt:lpstr>
      <vt:lpstr>Why use  Digital Filters</vt:lpstr>
      <vt:lpstr>Types of Filters</vt:lpstr>
      <vt:lpstr>Filter  Characteristics</vt:lpstr>
      <vt:lpstr>FIR RTL Design</vt:lpstr>
      <vt:lpstr>Transposed VS Direct Form</vt:lpstr>
      <vt:lpstr>Making a  Genric FIR</vt:lpstr>
      <vt:lpstr>RTL Viewer</vt:lpstr>
      <vt:lpstr>Filter  Characteristics</vt:lpstr>
      <vt:lpstr>Filter Design  Usign Matlab</vt:lpstr>
      <vt:lpstr>we generate the Coefficients for the filter “File” &gt;&gt; “Export” &gt;&gt;  under “Export to” Click Coefficents ASCII &gt;&gt; then Choose Decimal</vt:lpstr>
      <vt:lpstr>We now want to represent the Floating point Coefficients into  binary numbers</vt:lpstr>
      <vt:lpstr>1st Example</vt:lpstr>
      <vt:lpstr>Automating TAPS  Conversion</vt:lpstr>
      <vt:lpstr>Matlab Script for  the fir Filter</vt:lpstr>
      <vt:lpstr>Testing the Matlab Script</vt:lpstr>
      <vt:lpstr>PowerPoint Presentation</vt:lpstr>
      <vt:lpstr>PowerPoint Presentation</vt:lpstr>
      <vt:lpstr>PowerPoint Presentation</vt:lpstr>
      <vt:lpstr>Block  RTL</vt:lpstr>
      <vt:lpstr>Testbench</vt:lpstr>
      <vt:lpstr>PowerPoint Presentation</vt:lpstr>
      <vt:lpstr>Generic FIR  Archeitecture</vt:lpstr>
      <vt:lpstr>Simulation of  FIR</vt:lpstr>
      <vt:lpstr>Simulation of  FIR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Hamza Ali</dc:creator>
  <cp:lastModifiedBy>Hamza Ali</cp:lastModifiedBy>
  <cp:revision>15</cp:revision>
  <dcterms:created xsi:type="dcterms:W3CDTF">2024-08-02T21:39:58Z</dcterms:created>
  <dcterms:modified xsi:type="dcterms:W3CDTF">2024-08-03T20:53:05Z</dcterms:modified>
</cp:coreProperties>
</file>